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82" r:id="rId4"/>
    <p:sldId id="284" r:id="rId5"/>
    <p:sldId id="281" r:id="rId6"/>
    <p:sldId id="278" r:id="rId7"/>
    <p:sldId id="279" r:id="rId8"/>
    <p:sldId id="280" r:id="rId9"/>
    <p:sldId id="275" r:id="rId10"/>
    <p:sldId id="276" r:id="rId11"/>
    <p:sldId id="283" r:id="rId12"/>
    <p:sldId id="259" r:id="rId13"/>
    <p:sldId id="261" r:id="rId14"/>
    <p:sldId id="264" r:id="rId15"/>
    <p:sldId id="262" r:id="rId16"/>
    <p:sldId id="263" r:id="rId17"/>
    <p:sldId id="266" r:id="rId18"/>
    <p:sldId id="267" r:id="rId19"/>
    <p:sldId id="268" r:id="rId20"/>
    <p:sldId id="269" r:id="rId21"/>
    <p:sldId id="270" r:id="rId22"/>
    <p:sldId id="271"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E52FFA-7D4F-452A-8EF9-F306A5CE621A}" type="datetimeFigureOut">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179920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52FFA-7D4F-452A-8EF9-F306A5CE621A}" type="datetimeFigureOut">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1825222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52FFA-7D4F-452A-8EF9-F306A5CE621A}" type="datetimeFigureOut">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4256795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52FFA-7D4F-452A-8EF9-F306A5CE621A}" type="datetimeFigureOut">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354049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E52FFA-7D4F-452A-8EF9-F306A5CE621A}" type="datetimeFigureOut">
              <a:rPr lang="en-US" smtClean="0"/>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75185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E52FFA-7D4F-452A-8EF9-F306A5CE621A}" type="datetimeFigureOut">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1376326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E52FFA-7D4F-452A-8EF9-F306A5CE621A}" type="datetimeFigureOut">
              <a:rPr lang="en-US" smtClean="0"/>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133958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E52FFA-7D4F-452A-8EF9-F306A5CE621A}" type="datetimeFigureOut">
              <a:rPr lang="en-US" smtClean="0"/>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307821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E52FFA-7D4F-452A-8EF9-F306A5CE621A}" type="datetimeFigureOut">
              <a:rPr lang="en-US" smtClean="0"/>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389586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52FFA-7D4F-452A-8EF9-F306A5CE621A}" type="datetimeFigureOut">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2127506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52FFA-7D4F-452A-8EF9-F306A5CE621A}" type="datetimeFigureOut">
              <a:rPr lang="en-US" smtClean="0"/>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D51247-620B-4B72-8F27-864799B4213F}" type="slidenum">
              <a:rPr lang="en-US" smtClean="0"/>
              <a:t>‹#›</a:t>
            </a:fld>
            <a:endParaRPr lang="en-US"/>
          </a:p>
        </p:txBody>
      </p:sp>
    </p:spTree>
    <p:extLst>
      <p:ext uri="{BB962C8B-B14F-4D97-AF65-F5344CB8AC3E}">
        <p14:creationId xmlns:p14="http://schemas.microsoft.com/office/powerpoint/2010/main" val="52556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52FFA-7D4F-452A-8EF9-F306A5CE621A}" type="datetimeFigureOut">
              <a:rPr lang="en-US" smtClean="0"/>
              <a:t>12/29/2024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51247-620B-4B72-8F27-864799B4213F}" type="slidenum">
              <a:rPr lang="en-US" smtClean="0"/>
              <a:t>‹#›</a:t>
            </a:fld>
            <a:endParaRPr lang="en-US"/>
          </a:p>
        </p:txBody>
      </p:sp>
    </p:spTree>
    <p:extLst>
      <p:ext uri="{BB962C8B-B14F-4D97-AF65-F5344CB8AC3E}">
        <p14:creationId xmlns:p14="http://schemas.microsoft.com/office/powerpoint/2010/main" val="2988079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4925" y="723900"/>
            <a:ext cx="9191625" cy="4952999"/>
          </a:xfrm>
        </p:spPr>
        <p:txBody>
          <a:bodyPr>
            <a:normAutofit fontScale="90000"/>
          </a:bodyPr>
          <a:lstStyle/>
          <a:p>
            <a:pPr lvl="0">
              <a:spcBef>
                <a:spcPts val="1000"/>
              </a:spcBef>
            </a:pPr>
            <a:r>
              <a:rPr lang="en-US" sz="3600" dirty="0" smtClean="0">
                <a:solidFill>
                  <a:prstClr val="black"/>
                </a:solidFill>
              </a:rPr>
              <a:t/>
            </a:r>
            <a:br>
              <a:rPr lang="en-US" sz="3600" dirty="0" smtClean="0">
                <a:solidFill>
                  <a:prstClr val="black"/>
                </a:solidFill>
              </a:rPr>
            </a:br>
            <a:r>
              <a:rPr lang="en-US" sz="3600" dirty="0">
                <a:solidFill>
                  <a:prstClr val="black"/>
                </a:solidFill>
              </a:rPr>
              <a:t/>
            </a:r>
            <a:br>
              <a:rPr lang="en-US" sz="3600" dirty="0">
                <a:solidFill>
                  <a:prstClr val="black"/>
                </a:solidFill>
              </a:rPr>
            </a:br>
            <a:r>
              <a:rPr lang="en-US" sz="3600" dirty="0" smtClean="0">
                <a:solidFill>
                  <a:prstClr val="black"/>
                </a:solidFill>
              </a:rPr>
              <a:t/>
            </a:r>
            <a:br>
              <a:rPr lang="en-US" sz="3600" dirty="0" smtClean="0">
                <a:solidFill>
                  <a:prstClr val="black"/>
                </a:solidFill>
              </a:rPr>
            </a:br>
            <a:r>
              <a:rPr lang="en-US" sz="3600" dirty="0" smtClean="0">
                <a:solidFill>
                  <a:prstClr val="black"/>
                </a:solidFill>
              </a:rPr>
              <a:t/>
            </a:r>
            <a:br>
              <a:rPr lang="en-US" sz="3600" dirty="0" smtClean="0">
                <a:solidFill>
                  <a:prstClr val="black"/>
                </a:solidFill>
              </a:rPr>
            </a:br>
            <a:r>
              <a:rPr lang="en-US" sz="3600" dirty="0">
                <a:solidFill>
                  <a:prstClr val="black"/>
                </a:solidFill>
              </a:rPr>
              <a:t/>
            </a:r>
            <a:br>
              <a:rPr lang="en-US" sz="3600" dirty="0">
                <a:solidFill>
                  <a:prstClr val="black"/>
                </a:solidFill>
              </a:rPr>
            </a:br>
            <a:r>
              <a:rPr lang="en-US" sz="3600" dirty="0" smtClean="0">
                <a:solidFill>
                  <a:prstClr val="black"/>
                </a:solidFill>
              </a:rPr>
              <a:t/>
            </a:r>
            <a:br>
              <a:rPr lang="en-US" sz="3600" dirty="0" smtClean="0">
                <a:solidFill>
                  <a:prstClr val="black"/>
                </a:solidFill>
              </a:rPr>
            </a:br>
            <a:r>
              <a:rPr lang="en-US" sz="3600" dirty="0">
                <a:solidFill>
                  <a:prstClr val="black"/>
                </a:solidFill>
              </a:rPr>
              <a:t/>
            </a:r>
            <a:br>
              <a:rPr lang="en-US" sz="3600" dirty="0">
                <a:solidFill>
                  <a:prstClr val="black"/>
                </a:solidFill>
              </a:rPr>
            </a:br>
            <a:r>
              <a:rPr lang="en-US" sz="3600" dirty="0" smtClean="0">
                <a:solidFill>
                  <a:prstClr val="black"/>
                </a:solidFill>
              </a:rPr>
              <a:t/>
            </a:r>
            <a:br>
              <a:rPr lang="en-US" sz="3600" dirty="0" smtClean="0">
                <a:solidFill>
                  <a:prstClr val="black"/>
                </a:solidFill>
              </a:rPr>
            </a:br>
            <a:r>
              <a:rPr lang="en-US" sz="3600" dirty="0">
                <a:solidFill>
                  <a:prstClr val="black"/>
                </a:solidFill>
              </a:rPr>
              <a:t/>
            </a:r>
            <a:br>
              <a:rPr lang="en-US" sz="3600" dirty="0">
                <a:solidFill>
                  <a:prstClr val="black"/>
                </a:solidFill>
              </a:rPr>
            </a:br>
            <a:r>
              <a:rPr lang="en-US" sz="3600" dirty="0" smtClean="0">
                <a:solidFill>
                  <a:prstClr val="black"/>
                </a:solidFill>
              </a:rPr>
              <a:t/>
            </a:r>
            <a:br>
              <a:rPr lang="en-US" sz="3600" dirty="0" smtClean="0">
                <a:solidFill>
                  <a:prstClr val="black"/>
                </a:solidFill>
              </a:rPr>
            </a:br>
            <a:r>
              <a:rPr lang="en-US" sz="3600" dirty="0">
                <a:solidFill>
                  <a:prstClr val="black"/>
                </a:solidFill>
              </a:rPr>
              <a:t/>
            </a:r>
            <a:br>
              <a:rPr lang="en-US" sz="3600" dirty="0">
                <a:solidFill>
                  <a:prstClr val="black"/>
                </a:solidFill>
              </a:rPr>
            </a:br>
            <a:r>
              <a:rPr lang="en-US" sz="3600" dirty="0" smtClean="0">
                <a:solidFill>
                  <a:prstClr val="black"/>
                </a:solidFill>
              </a:rPr>
              <a:t/>
            </a:r>
            <a:br>
              <a:rPr lang="en-US" sz="3600" dirty="0" smtClean="0">
                <a:solidFill>
                  <a:prstClr val="black"/>
                </a:solidFill>
              </a:rPr>
            </a:br>
            <a:r>
              <a:rPr lang="en-US" sz="3600" dirty="0">
                <a:solidFill>
                  <a:prstClr val="black"/>
                </a:solidFill>
              </a:rPr>
              <a:t/>
            </a:r>
            <a:br>
              <a:rPr lang="en-US" sz="3600" dirty="0">
                <a:solidFill>
                  <a:prstClr val="black"/>
                </a:solidFill>
              </a:rPr>
            </a:br>
            <a:r>
              <a:rPr lang="ne-NP" b="1" dirty="0" smtClean="0">
                <a:solidFill>
                  <a:prstClr val="black"/>
                </a:solidFill>
              </a:rPr>
              <a:t>जीवन </a:t>
            </a:r>
            <a:r>
              <a:rPr lang="ne-NP" b="1" dirty="0">
                <a:solidFill>
                  <a:prstClr val="black"/>
                </a:solidFill>
              </a:rPr>
              <a:t>संरक्षण समूह</a:t>
            </a:r>
            <a:r>
              <a:rPr lang="en-US" sz="5300" b="1" dirty="0">
                <a:solidFill>
                  <a:prstClr val="black"/>
                </a:solidFill>
              </a:rPr>
              <a:t/>
            </a:r>
            <a:br>
              <a:rPr lang="en-US" sz="5300" b="1" dirty="0">
                <a:solidFill>
                  <a:prstClr val="black"/>
                </a:solidFill>
              </a:rPr>
            </a:br>
            <a:r>
              <a:rPr lang="en-US" sz="4400" b="1" dirty="0">
                <a:solidFill>
                  <a:prstClr val="black"/>
                </a:solidFill>
                <a:latin typeface="Calibri" panose="020F0502020204030204"/>
              </a:rPr>
              <a:t>SAVE LIVES </a:t>
            </a:r>
            <a:r>
              <a:rPr lang="en-US" sz="4400" b="1" dirty="0" smtClean="0">
                <a:solidFill>
                  <a:prstClr val="black"/>
                </a:solidFill>
                <a:latin typeface="Calibri" panose="020F0502020204030204"/>
              </a:rPr>
              <a:t>FOUNDATION</a:t>
            </a:r>
            <a:br>
              <a:rPr lang="en-US" sz="4400" b="1" dirty="0" smtClean="0">
                <a:solidFill>
                  <a:prstClr val="black"/>
                </a:solidFill>
                <a:latin typeface="Calibri" panose="020F0502020204030204"/>
              </a:rPr>
            </a:br>
            <a:r>
              <a:rPr lang="en-US" sz="4400" b="1" dirty="0" smtClean="0">
                <a:solidFill>
                  <a:prstClr val="black"/>
                </a:solidFill>
                <a:latin typeface="Calibri" panose="020F0502020204030204"/>
              </a:rPr>
              <a:t>Bafal, Kathmandu</a:t>
            </a:r>
            <a:r>
              <a:rPr lang="en-US" sz="2400" dirty="0">
                <a:solidFill>
                  <a:prstClr val="black"/>
                </a:solidFill>
                <a:latin typeface="Calibri" panose="020F0502020204030204"/>
              </a:rPr>
              <a:t/>
            </a:r>
            <a:br>
              <a:rPr lang="en-US" sz="2400" dirty="0">
                <a:solidFill>
                  <a:prstClr val="black"/>
                </a:solidFill>
                <a:latin typeface="Calibri" panose="020F0502020204030204"/>
              </a:rPr>
            </a:br>
            <a:r>
              <a:rPr lang="en-US" dirty="0" smtClean="0"/>
              <a:t/>
            </a:r>
            <a:br>
              <a:rPr lang="en-US" dirty="0" smtClean="0"/>
            </a:br>
            <a:endParaRPr lang="en-US" dirty="0"/>
          </a:p>
        </p:txBody>
      </p:sp>
    </p:spTree>
    <p:extLst>
      <p:ext uri="{BB962C8B-B14F-4D97-AF65-F5344CB8AC3E}">
        <p14:creationId xmlns:p14="http://schemas.microsoft.com/office/powerpoint/2010/main" val="4129924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80492289"/>
              </p:ext>
            </p:extLst>
          </p:nvPr>
        </p:nvGraphicFramePr>
        <p:xfrm>
          <a:off x="380999" y="190504"/>
          <a:ext cx="11420477" cy="6296020"/>
        </p:xfrm>
        <a:graphic>
          <a:graphicData uri="http://schemas.openxmlformats.org/drawingml/2006/table">
            <a:tbl>
              <a:tblPr firstRow="1" firstCol="1" bandRow="1"/>
              <a:tblGrid>
                <a:gridCol w="1044483"/>
                <a:gridCol w="3871640"/>
                <a:gridCol w="4336236"/>
                <a:gridCol w="2168118"/>
              </a:tblGrid>
              <a:tr h="314801">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13</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Muna B.KA.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Janamaitri Multipal campus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14</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Kamala Uparkoti</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Nepal Law Campus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15</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Binita Rai</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Lubhoo S. 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12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16</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Prajita Thapa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Neel Barahai S .School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9</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17</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Upashna maharjan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lubhoo S. 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11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18</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Manju Thing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lubhoo S. 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11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19</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Simran Rai</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lubhoo S. 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10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Sarika Thapa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Lubhoo S. School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9</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Radhika Thapa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Lubhoo S. School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10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Sujan Gole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Vidya Mandir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8</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Sasikala Sitaula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Neel </a:t>
                      </a:r>
                      <a:r>
                        <a:rPr lang="en-US" sz="1200" dirty="0" err="1" smtClean="0">
                          <a:effectLst/>
                          <a:latin typeface="Calibri" panose="020F0502020204030204" pitchFamily="34" charset="0"/>
                          <a:ea typeface="Calibri" panose="020F0502020204030204" pitchFamily="34" charset="0"/>
                          <a:cs typeface="Mangal" panose="02040503050203030202" pitchFamily="18" charset="0"/>
                        </a:rPr>
                        <a:t>Barahi</a:t>
                      </a:r>
                      <a:r>
                        <a:rPr lang="en-US" sz="1200" dirty="0" smtClean="0">
                          <a:effectLst/>
                          <a:latin typeface="Calibri" panose="020F0502020204030204" pitchFamily="34" charset="0"/>
                          <a:ea typeface="Calibri" panose="020F0502020204030204" pitchFamily="34" charset="0"/>
                          <a:cs typeface="Mangal" panose="02040503050203030202" pitchFamily="18" charset="0"/>
                        </a:rPr>
                        <a:t> </a:t>
                      </a:r>
                      <a:r>
                        <a:rPr lang="en-US" sz="1200" dirty="0">
                          <a:effectLst/>
                          <a:latin typeface="Calibri" panose="020F0502020204030204" pitchFamily="34" charset="0"/>
                          <a:ea typeface="Calibri" panose="020F0502020204030204" pitchFamily="34" charset="0"/>
                          <a:cs typeface="Mangal" panose="02040503050203030202" pitchFamily="18" charset="0"/>
                        </a:rPr>
                        <a:t>S .School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6</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24</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Radha Gupta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Neel </a:t>
                      </a:r>
                      <a:r>
                        <a:rPr lang="en-US" sz="1200" dirty="0" err="1" smtClean="0">
                          <a:effectLst/>
                          <a:latin typeface="Calibri" panose="020F0502020204030204" pitchFamily="34" charset="0"/>
                          <a:ea typeface="Calibri" panose="020F0502020204030204" pitchFamily="34" charset="0"/>
                          <a:cs typeface="Mangal" panose="02040503050203030202" pitchFamily="18" charset="0"/>
                        </a:rPr>
                        <a:t>Barahi</a:t>
                      </a:r>
                      <a:r>
                        <a:rPr lang="en-US" sz="1200" dirty="0" smtClean="0">
                          <a:effectLst/>
                          <a:latin typeface="Calibri" panose="020F0502020204030204" pitchFamily="34" charset="0"/>
                          <a:ea typeface="Calibri" panose="020F0502020204030204" pitchFamily="34" charset="0"/>
                          <a:cs typeface="Mangal" panose="02040503050203030202" pitchFamily="18" charset="0"/>
                        </a:rPr>
                        <a:t> </a:t>
                      </a:r>
                      <a:r>
                        <a:rPr lang="en-US" sz="1200" dirty="0">
                          <a:effectLst/>
                          <a:latin typeface="Calibri" panose="020F0502020204030204" pitchFamily="34" charset="0"/>
                          <a:ea typeface="Calibri" panose="020F0502020204030204" pitchFamily="34" charset="0"/>
                          <a:cs typeface="Mangal" panose="02040503050203030202" pitchFamily="18" charset="0"/>
                        </a:rPr>
                        <a:t>S .School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7</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25</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Rebika shrestha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Neel </a:t>
                      </a:r>
                      <a:r>
                        <a:rPr lang="en-US" sz="1200" dirty="0" err="1" smtClean="0">
                          <a:effectLst/>
                          <a:latin typeface="Calibri" panose="020F0502020204030204" pitchFamily="34" charset="0"/>
                          <a:ea typeface="Calibri" panose="020F0502020204030204" pitchFamily="34" charset="0"/>
                          <a:cs typeface="Mangal" panose="02040503050203030202" pitchFamily="18" charset="0"/>
                        </a:rPr>
                        <a:t>Barahi</a:t>
                      </a:r>
                      <a:r>
                        <a:rPr lang="en-US" sz="1200" dirty="0" smtClean="0">
                          <a:effectLst/>
                          <a:latin typeface="Calibri" panose="020F0502020204030204" pitchFamily="34" charset="0"/>
                          <a:ea typeface="Calibri" panose="020F0502020204030204" pitchFamily="34" charset="0"/>
                          <a:cs typeface="Mangal" panose="02040503050203030202" pitchFamily="18" charset="0"/>
                        </a:rPr>
                        <a:t> </a:t>
                      </a:r>
                      <a:r>
                        <a:rPr lang="en-US" sz="1200" dirty="0">
                          <a:effectLst/>
                          <a:latin typeface="Calibri" panose="020F0502020204030204" pitchFamily="34" charset="0"/>
                          <a:ea typeface="Calibri" panose="020F0502020204030204" pitchFamily="34" charset="0"/>
                          <a:cs typeface="Mangal" panose="02040503050203030202" pitchFamily="18" charset="0"/>
                        </a:rPr>
                        <a:t>S .School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6</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26</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Rimisa Rana Magar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Buddha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5</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27</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Saloni Maharjan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Buddha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4</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28</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Astha Rumba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Buddha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29</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Astha Bisankhe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Buddha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30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Soni Pariyar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Buddha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31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Arati Budhathokhi</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Shree Buddha S.School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Class 4</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480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32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S</a:t>
                      </a:r>
                      <a:r>
                        <a:rPr lang="en-US" sz="1200" dirty="0" err="1" smtClean="0">
                          <a:effectLst/>
                          <a:latin typeface="Calibri" panose="020F0502020204030204" pitchFamily="34" charset="0"/>
                          <a:ea typeface="Calibri" panose="020F0502020204030204" pitchFamily="34" charset="0"/>
                          <a:cs typeface="Mangal" panose="02040503050203030202" pitchFamily="18" charset="0"/>
                        </a:rPr>
                        <a:t>ajina</a:t>
                      </a:r>
                      <a:r>
                        <a:rPr lang="en-US" sz="1200" dirty="0" smtClean="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Magarati</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Neel </a:t>
                      </a:r>
                      <a:r>
                        <a:rPr lang="en-US" sz="1200" dirty="0" err="1" smtClean="0">
                          <a:effectLst/>
                          <a:latin typeface="Calibri" panose="020F0502020204030204" pitchFamily="34" charset="0"/>
                          <a:ea typeface="Calibri" panose="020F0502020204030204" pitchFamily="34" charset="0"/>
                          <a:cs typeface="Mangal" panose="02040503050203030202" pitchFamily="18" charset="0"/>
                        </a:rPr>
                        <a:t>Barahi</a:t>
                      </a:r>
                      <a:r>
                        <a:rPr lang="en-US" sz="1200" dirty="0" smtClean="0">
                          <a:effectLst/>
                          <a:latin typeface="Calibri" panose="020F0502020204030204" pitchFamily="34" charset="0"/>
                          <a:ea typeface="Calibri" panose="020F0502020204030204" pitchFamily="34" charset="0"/>
                          <a:cs typeface="Mangal" panose="02040503050203030202" pitchFamily="18" charset="0"/>
                        </a:rPr>
                        <a:t> </a:t>
                      </a:r>
                      <a:r>
                        <a:rPr lang="en-US" sz="1200" dirty="0">
                          <a:effectLst/>
                          <a:latin typeface="Calibri" panose="020F0502020204030204" pitchFamily="34" charset="0"/>
                          <a:ea typeface="Calibri" panose="020F0502020204030204" pitchFamily="34" charset="0"/>
                          <a:cs typeface="Mangal" panose="02040503050203030202" pitchFamily="18" charset="0"/>
                        </a:rPr>
                        <a:t>S. school</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Class 6</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96548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1"/>
            <a:ext cx="10515600" cy="864972"/>
          </a:xfrm>
        </p:spPr>
        <p:txBody>
          <a:bodyPr>
            <a:normAutofit/>
          </a:bodyPr>
          <a:lstStyle/>
          <a:p>
            <a:r>
              <a:rPr lang="en-US" sz="3600" b="1" dirty="0" smtClean="0"/>
              <a:t>Assets of Save Lives Foundation</a:t>
            </a:r>
            <a:endParaRPr lang="en-US" sz="3600" b="1" dirty="0"/>
          </a:p>
        </p:txBody>
      </p:sp>
      <p:sp>
        <p:nvSpPr>
          <p:cNvPr id="3" name="Content Placeholder 2"/>
          <p:cNvSpPr>
            <a:spLocks noGrp="1"/>
          </p:cNvSpPr>
          <p:nvPr>
            <p:ph idx="1"/>
          </p:nvPr>
        </p:nvSpPr>
        <p:spPr>
          <a:xfrm>
            <a:off x="757881" y="1276864"/>
            <a:ext cx="10791568" cy="5115697"/>
          </a:xfrm>
        </p:spPr>
        <p:txBody>
          <a:bodyPr>
            <a:normAutofit/>
          </a:bodyPr>
          <a:lstStyle/>
          <a:p>
            <a:r>
              <a:rPr lang="en-US" sz="2000" dirty="0" smtClean="0"/>
              <a:t>Computer -1</a:t>
            </a:r>
          </a:p>
          <a:p>
            <a:r>
              <a:rPr lang="en-US" sz="2000" dirty="0" smtClean="0"/>
              <a:t>Computer table-1</a:t>
            </a:r>
          </a:p>
          <a:p>
            <a:r>
              <a:rPr lang="en-US" sz="2000" dirty="0" smtClean="0"/>
              <a:t>Printer-1</a:t>
            </a:r>
          </a:p>
          <a:p>
            <a:r>
              <a:rPr lang="en-US" sz="2000" dirty="0" smtClean="0"/>
              <a:t>File cabinet-1</a:t>
            </a:r>
          </a:p>
          <a:p>
            <a:r>
              <a:rPr lang="en-US" sz="2000" dirty="0" smtClean="0"/>
              <a:t>Chair-1</a:t>
            </a:r>
          </a:p>
          <a:p>
            <a:r>
              <a:rPr lang="en-US" sz="2000" dirty="0" smtClean="0"/>
              <a:t>Laptop-1</a:t>
            </a:r>
          </a:p>
          <a:p>
            <a:r>
              <a:rPr lang="en-US" sz="2000" dirty="0" smtClean="0"/>
              <a:t>Sofa-3</a:t>
            </a:r>
          </a:p>
          <a:p>
            <a:r>
              <a:rPr lang="en-US" sz="2000" dirty="0" smtClean="0"/>
              <a:t>Table-1</a:t>
            </a:r>
          </a:p>
          <a:p>
            <a:r>
              <a:rPr lang="en-US" sz="2000" dirty="0" smtClean="0"/>
              <a:t>Flooring </a:t>
            </a:r>
          </a:p>
          <a:p>
            <a:r>
              <a:rPr lang="en-US" sz="2000" dirty="0" smtClean="0"/>
              <a:t>Kitchen Equipment's</a:t>
            </a:r>
          </a:p>
          <a:p>
            <a:r>
              <a:rPr lang="en-US" sz="2000" dirty="0" smtClean="0"/>
              <a:t>Mats </a:t>
            </a:r>
            <a:endParaRPr lang="en-US" sz="2000" dirty="0"/>
          </a:p>
        </p:txBody>
      </p:sp>
    </p:spTree>
    <p:extLst>
      <p:ext uri="{BB962C8B-B14F-4D97-AF65-F5344CB8AC3E}">
        <p14:creationId xmlns:p14="http://schemas.microsoft.com/office/powerpoint/2010/main" val="517734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t>      </a:t>
            </a:r>
            <a:r>
              <a:rPr lang="en-US" sz="3200" b="1" dirty="0" smtClean="0"/>
              <a:t>Uniform Distribution at </a:t>
            </a:r>
            <a:r>
              <a:rPr lang="en-US" sz="3200" b="1" dirty="0" err="1" smtClean="0"/>
              <a:t>Ishwor</a:t>
            </a:r>
            <a:r>
              <a:rPr lang="en-US" sz="3200" b="1" dirty="0" smtClean="0"/>
              <a:t> Basic School</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0638" y="1809277"/>
            <a:ext cx="3094011" cy="3883198"/>
          </a:xfr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709" y="2086833"/>
            <a:ext cx="4127156" cy="332808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650" y="2150076"/>
            <a:ext cx="3772929" cy="3385751"/>
          </a:xfrm>
          <a:prstGeom prst="rect">
            <a:avLst/>
          </a:prstGeom>
        </p:spPr>
      </p:pic>
    </p:spTree>
    <p:extLst>
      <p:ext uri="{BB962C8B-B14F-4D97-AF65-F5344CB8AC3E}">
        <p14:creationId xmlns:p14="http://schemas.microsoft.com/office/powerpoint/2010/main" val="2263456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Computer lab setup at </a:t>
            </a:r>
            <a:r>
              <a:rPr lang="en-US" dirty="0" err="1"/>
              <a:t>I</a:t>
            </a:r>
            <a:r>
              <a:rPr lang="en-US" dirty="0" err="1" smtClean="0"/>
              <a:t>shwor</a:t>
            </a:r>
            <a:r>
              <a:rPr lang="en-US" dirty="0" smtClean="0"/>
              <a:t> Basic </a:t>
            </a:r>
            <a:r>
              <a:rPr lang="en-US" dirty="0"/>
              <a:t>S</a:t>
            </a:r>
            <a:r>
              <a:rPr lang="en-US" dirty="0" smtClean="0"/>
              <a:t>chool</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373" y="1690688"/>
            <a:ext cx="3641124" cy="352386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256" y="1690687"/>
            <a:ext cx="3280204" cy="35238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0219" y="1690688"/>
            <a:ext cx="4203357" cy="3523863"/>
          </a:xfrm>
          <a:prstGeom prst="rect">
            <a:avLst/>
          </a:prstGeom>
        </p:spPr>
      </p:pic>
    </p:spTree>
    <p:extLst>
      <p:ext uri="{BB962C8B-B14F-4D97-AF65-F5344CB8AC3E}">
        <p14:creationId xmlns:p14="http://schemas.microsoft.com/office/powerpoint/2010/main" val="3471853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t>   </a:t>
            </a:r>
            <a:r>
              <a:rPr lang="en-US" sz="3200" b="1" dirty="0" smtClean="0"/>
              <a:t>Education material distribution at Shree </a:t>
            </a:r>
            <a:r>
              <a:rPr lang="en-US" sz="3200" b="1" dirty="0" err="1" smtClean="0"/>
              <a:t>Ishwor</a:t>
            </a:r>
            <a:r>
              <a:rPr lang="en-US" sz="3200" b="1" dirty="0"/>
              <a:t> </a:t>
            </a:r>
            <a:r>
              <a:rPr lang="en-US" sz="3200" b="1" dirty="0" smtClean="0"/>
              <a:t>Basic School</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168" y="1876169"/>
            <a:ext cx="3206392"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096" y="2113651"/>
            <a:ext cx="4135395" cy="4113856"/>
          </a:xfrm>
          <a:prstGeom prst="rect">
            <a:avLst/>
          </a:prstGeom>
        </p:spPr>
      </p:pic>
      <p:pic>
        <p:nvPicPr>
          <p:cNvPr id="6"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9027" y="1950310"/>
            <a:ext cx="3263503" cy="4351338"/>
          </a:xfrm>
          <a:prstGeom prst="rect">
            <a:avLst/>
          </a:prstGeom>
        </p:spPr>
      </p:pic>
    </p:spTree>
    <p:extLst>
      <p:ext uri="{BB962C8B-B14F-4D97-AF65-F5344CB8AC3E}">
        <p14:creationId xmlns:p14="http://schemas.microsoft.com/office/powerpoint/2010/main" val="4220945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97637" cy="1325563"/>
          </a:xfrm>
        </p:spPr>
        <p:txBody>
          <a:bodyPr>
            <a:normAutofit/>
          </a:bodyPr>
          <a:lstStyle/>
          <a:p>
            <a:pPr algn="ctr"/>
            <a:r>
              <a:rPr lang="en-US" sz="2800" b="1" dirty="0" smtClean="0"/>
              <a:t>    </a:t>
            </a:r>
            <a:r>
              <a:rPr lang="en-US" sz="3200" b="1" dirty="0" smtClean="0"/>
              <a:t>Smart board setup at </a:t>
            </a:r>
            <a:r>
              <a:rPr lang="en-US" sz="3200" b="1" dirty="0" err="1" smtClean="0"/>
              <a:t>Guheshwori</a:t>
            </a:r>
            <a:r>
              <a:rPr lang="en-US" sz="3200" b="1" dirty="0" smtClean="0"/>
              <a:t> Higher </a:t>
            </a:r>
            <a:r>
              <a:rPr lang="en-US" sz="3200" b="1" dirty="0"/>
              <a:t>S</a:t>
            </a:r>
            <a:r>
              <a:rPr lang="en-US" sz="3200" b="1" dirty="0" smtClean="0"/>
              <a:t>econdary </a:t>
            </a:r>
            <a:r>
              <a:rPr lang="en-US" sz="3200" b="1" dirty="0"/>
              <a:t>S</a:t>
            </a:r>
            <a:r>
              <a:rPr lang="en-US" sz="3200" b="1" dirty="0" smtClean="0"/>
              <a:t>chool</a:t>
            </a:r>
            <a:endParaRPr lang="en-US" sz="32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63" y="1825625"/>
            <a:ext cx="9679674" cy="4351338"/>
          </a:xfrm>
        </p:spPr>
      </p:pic>
    </p:spTree>
    <p:extLst>
      <p:ext uri="{BB962C8B-B14F-4D97-AF65-F5344CB8AC3E}">
        <p14:creationId xmlns:p14="http://schemas.microsoft.com/office/powerpoint/2010/main" val="334595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sz="3200" b="1" dirty="0" smtClean="0"/>
              <a:t>File rack donation at Buddha School ,</a:t>
            </a:r>
            <a:r>
              <a:rPr lang="en-US" sz="3200" b="1" dirty="0" err="1"/>
              <a:t>G</a:t>
            </a:r>
            <a:r>
              <a:rPr lang="en-US" sz="3200" b="1" dirty="0" err="1" smtClean="0"/>
              <a:t>odawari</a:t>
            </a:r>
            <a:endParaRPr lang="en-US" sz="3200"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086" y="1884002"/>
            <a:ext cx="6039243" cy="340469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492" y="1884002"/>
            <a:ext cx="5307228" cy="3404690"/>
          </a:xfrm>
          <a:prstGeom prst="rect">
            <a:avLst/>
          </a:prstGeom>
        </p:spPr>
      </p:pic>
    </p:spTree>
    <p:extLst>
      <p:ext uri="{BB962C8B-B14F-4D97-AF65-F5344CB8AC3E}">
        <p14:creationId xmlns:p14="http://schemas.microsoft.com/office/powerpoint/2010/main" val="3180546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b="1" dirty="0" smtClean="0"/>
              <a:t>Open day</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8450" y="1558131"/>
            <a:ext cx="6158442" cy="4618832"/>
          </a:xfrm>
        </p:spPr>
      </p:pic>
    </p:spTree>
    <p:extLst>
      <p:ext uri="{BB962C8B-B14F-4D97-AF65-F5344CB8AC3E}">
        <p14:creationId xmlns:p14="http://schemas.microsoft.com/office/powerpoint/2010/main" val="2078800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t>   </a:t>
            </a:r>
            <a:r>
              <a:rPr lang="en-US" sz="3200" b="1" dirty="0" smtClean="0"/>
              <a:t>Educational material distribution at </a:t>
            </a:r>
            <a:r>
              <a:rPr lang="en-US" sz="3200" b="1" dirty="0" err="1"/>
              <a:t>J</a:t>
            </a:r>
            <a:r>
              <a:rPr lang="en-US" sz="3200" b="1" dirty="0" err="1" smtClean="0"/>
              <a:t>agat</a:t>
            </a:r>
            <a:r>
              <a:rPr lang="en-US" sz="3200" b="1" dirty="0" smtClean="0"/>
              <a:t> </a:t>
            </a:r>
            <a:r>
              <a:rPr lang="en-US" sz="3200" b="1" dirty="0" err="1"/>
              <a:t>S</a:t>
            </a:r>
            <a:r>
              <a:rPr lang="en-US" sz="3200" b="1" dirty="0" err="1" smtClean="0"/>
              <a:t>undar</a:t>
            </a:r>
            <a:r>
              <a:rPr lang="en-US" sz="3200" b="1" dirty="0" smtClean="0"/>
              <a:t> </a:t>
            </a:r>
            <a:r>
              <a:rPr lang="en-US" sz="3200" b="1" dirty="0" err="1"/>
              <a:t>B</a:t>
            </a:r>
            <a:r>
              <a:rPr lang="en-US" sz="3200" b="1" dirty="0" err="1" smtClean="0"/>
              <a:t>wonekuthi</a:t>
            </a:r>
            <a:r>
              <a:rPr lang="en-US" sz="3200" b="1" dirty="0" smtClean="0"/>
              <a:t> School</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092156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950" y="197708"/>
            <a:ext cx="9796849" cy="1194488"/>
          </a:xfrm>
        </p:spPr>
        <p:txBody>
          <a:bodyPr/>
          <a:lstStyle/>
          <a:p>
            <a:r>
              <a:rPr lang="en-US" dirty="0" smtClean="0"/>
              <a:t>                  </a:t>
            </a:r>
            <a:r>
              <a:rPr lang="en-US" sz="3200" b="1" dirty="0" smtClean="0"/>
              <a:t>Midday Meal </a:t>
            </a:r>
            <a:r>
              <a:rPr lang="en-US" sz="3200" b="1" dirty="0"/>
              <a:t>D</a:t>
            </a:r>
            <a:r>
              <a:rPr lang="en-US" sz="3200" b="1" dirty="0" smtClean="0"/>
              <a:t>istribution</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7179" y="1690688"/>
            <a:ext cx="3124858" cy="224699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1167" y="1690689"/>
            <a:ext cx="3107209" cy="22469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179" y="4036540"/>
            <a:ext cx="4868562" cy="271302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0400" y="1690688"/>
            <a:ext cx="4343400" cy="224699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0307" y="4036539"/>
            <a:ext cx="5593493" cy="2713021"/>
          </a:xfrm>
          <a:prstGeom prst="rect">
            <a:avLst/>
          </a:prstGeom>
        </p:spPr>
      </p:pic>
    </p:spTree>
    <p:extLst>
      <p:ext uri="{BB962C8B-B14F-4D97-AF65-F5344CB8AC3E}">
        <p14:creationId xmlns:p14="http://schemas.microsoft.com/office/powerpoint/2010/main" val="1093642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043" y="0"/>
            <a:ext cx="11895438" cy="8987076"/>
          </a:xfrm>
          <a:prstGeom prst="rect">
            <a:avLst/>
          </a:prstGeom>
          <a:noFill/>
        </p:spPr>
        <p:txBody>
          <a:bodyPr wrap="square" rtlCol="0">
            <a:spAutoFit/>
          </a:bodyPr>
          <a:lstStyle/>
          <a:p>
            <a:endParaRPr lang="en-US" dirty="0" smtClean="0"/>
          </a:p>
          <a:p>
            <a:endParaRPr lang="en-US" dirty="0"/>
          </a:p>
          <a:p>
            <a:pPr algn="just"/>
            <a:r>
              <a:rPr lang="en-US" sz="2000" dirty="0" smtClean="0"/>
              <a:t>Save </a:t>
            </a:r>
            <a:r>
              <a:rPr lang="en-US" sz="2000" dirty="0"/>
              <a:t>L</a:t>
            </a:r>
            <a:r>
              <a:rPr lang="en-US" sz="2000" dirty="0" smtClean="0"/>
              <a:t>ives </a:t>
            </a:r>
            <a:r>
              <a:rPr lang="en-US" sz="2000" dirty="0"/>
              <a:t>F</a:t>
            </a:r>
            <a:r>
              <a:rPr lang="en-US" sz="2000" dirty="0" smtClean="0"/>
              <a:t>oundation (SLF) is a non profitable, non-governmental, non-political affiliated and fully independent organization formed in February 2008A.D. The organization is registered with the chief district office in Kathmandu, Nepal.</a:t>
            </a:r>
          </a:p>
          <a:p>
            <a:pPr algn="just"/>
            <a:r>
              <a:rPr lang="en-US" sz="2000" dirty="0" smtClean="0"/>
              <a:t>The registration number is 1098. The foundation is also registered with the Nepal office of Child </a:t>
            </a:r>
            <a:r>
              <a:rPr lang="en-US" sz="2000" dirty="0"/>
              <a:t>W</a:t>
            </a:r>
            <a:r>
              <a:rPr lang="en-US" sz="2000" dirty="0" smtClean="0"/>
              <a:t>elfare and Social </a:t>
            </a:r>
            <a:r>
              <a:rPr lang="en-US" sz="2000" dirty="0"/>
              <a:t>W</a:t>
            </a:r>
            <a:r>
              <a:rPr lang="en-US" sz="2000" dirty="0" smtClean="0"/>
              <a:t>elfare. The organization has 8 board members:</a:t>
            </a:r>
          </a:p>
          <a:p>
            <a:pPr algn="just"/>
            <a:r>
              <a:rPr lang="en-US" sz="2000" dirty="0" smtClean="0"/>
              <a:t>Chairperson- Uma </a:t>
            </a:r>
            <a:r>
              <a:rPr lang="en-US" sz="2000" dirty="0" err="1" smtClean="0"/>
              <a:t>Mathema</a:t>
            </a:r>
            <a:endParaRPr lang="en-US" sz="2000" dirty="0" smtClean="0"/>
          </a:p>
          <a:p>
            <a:pPr algn="just"/>
            <a:r>
              <a:rPr lang="en-US" sz="2000" dirty="0" smtClean="0"/>
              <a:t>Secretary- </a:t>
            </a:r>
            <a:r>
              <a:rPr lang="en-US" sz="2000" dirty="0" err="1" smtClean="0"/>
              <a:t>Ashmita</a:t>
            </a:r>
            <a:r>
              <a:rPr lang="en-US" sz="2000" dirty="0" smtClean="0"/>
              <a:t> </a:t>
            </a:r>
            <a:r>
              <a:rPr lang="en-US" sz="2000" dirty="0" err="1" smtClean="0"/>
              <a:t>Bayalkoti</a:t>
            </a:r>
            <a:endParaRPr lang="en-US" sz="2000" dirty="0" smtClean="0"/>
          </a:p>
          <a:p>
            <a:pPr algn="just"/>
            <a:r>
              <a:rPr lang="en-US" sz="2000" dirty="0" smtClean="0"/>
              <a:t>Treasurer- </a:t>
            </a:r>
            <a:r>
              <a:rPr lang="en-US" sz="2000" dirty="0" err="1" smtClean="0"/>
              <a:t>Rasmila</a:t>
            </a:r>
            <a:r>
              <a:rPr lang="en-US" sz="2000" dirty="0" smtClean="0"/>
              <a:t> </a:t>
            </a:r>
            <a:r>
              <a:rPr lang="en-US" sz="2000" dirty="0" err="1" smtClean="0"/>
              <a:t>Tamang</a:t>
            </a:r>
            <a:endParaRPr lang="en-US" sz="2000" dirty="0" smtClean="0"/>
          </a:p>
          <a:p>
            <a:pPr algn="just"/>
            <a:r>
              <a:rPr lang="en-US" sz="2000" dirty="0" smtClean="0"/>
              <a:t>Members- Om Narayan Shrestha</a:t>
            </a:r>
          </a:p>
          <a:p>
            <a:pPr algn="just"/>
            <a:r>
              <a:rPr lang="en-US" sz="2000" dirty="0" smtClean="0"/>
              <a:t>                 -</a:t>
            </a:r>
            <a:r>
              <a:rPr lang="en-US" sz="2000" dirty="0" err="1" smtClean="0"/>
              <a:t>Luni</a:t>
            </a:r>
            <a:r>
              <a:rPr lang="en-US" sz="2000" dirty="0" smtClean="0"/>
              <a:t> </a:t>
            </a:r>
            <a:r>
              <a:rPr lang="en-US" sz="2000" dirty="0" err="1" smtClean="0"/>
              <a:t>Chochoon</a:t>
            </a:r>
            <a:endParaRPr lang="en-US" sz="2000" dirty="0" smtClean="0"/>
          </a:p>
          <a:p>
            <a:pPr algn="just"/>
            <a:r>
              <a:rPr lang="en-US" sz="2000" dirty="0" smtClean="0"/>
              <a:t>                 -</a:t>
            </a:r>
            <a:r>
              <a:rPr lang="en-US" sz="2000" dirty="0" err="1" smtClean="0"/>
              <a:t>Sabitri</a:t>
            </a:r>
            <a:r>
              <a:rPr lang="en-US" sz="2000" dirty="0" smtClean="0"/>
              <a:t> </a:t>
            </a:r>
            <a:r>
              <a:rPr lang="en-US" sz="2000" dirty="0" err="1" smtClean="0"/>
              <a:t>Manandhar</a:t>
            </a:r>
            <a:endParaRPr lang="en-US" sz="2000" dirty="0" smtClean="0"/>
          </a:p>
          <a:p>
            <a:pPr algn="just"/>
            <a:r>
              <a:rPr lang="en-US" sz="2000" dirty="0" smtClean="0"/>
              <a:t>                 -</a:t>
            </a:r>
            <a:r>
              <a:rPr lang="en-US" sz="2000" dirty="0" err="1" smtClean="0"/>
              <a:t>Ambika</a:t>
            </a:r>
            <a:r>
              <a:rPr lang="en-US" sz="2000" dirty="0" smtClean="0"/>
              <a:t> </a:t>
            </a:r>
            <a:r>
              <a:rPr lang="en-US" sz="2000" dirty="0" err="1" smtClean="0"/>
              <a:t>Kafle</a:t>
            </a:r>
            <a:endParaRPr lang="en-US" sz="2000" dirty="0" smtClean="0"/>
          </a:p>
          <a:p>
            <a:pPr algn="just"/>
            <a:r>
              <a:rPr lang="en-US" sz="2000" dirty="0" smtClean="0"/>
              <a:t>                 -</a:t>
            </a:r>
            <a:r>
              <a:rPr lang="en-US" sz="2000" dirty="0" err="1" smtClean="0"/>
              <a:t>Vijaya</a:t>
            </a:r>
            <a:r>
              <a:rPr lang="en-US" sz="2000" dirty="0" smtClean="0"/>
              <a:t> Shrestha</a:t>
            </a:r>
          </a:p>
          <a:p>
            <a:pPr algn="just"/>
            <a:r>
              <a:rPr lang="en-US" sz="2000" dirty="0" smtClean="0"/>
              <a:t>General member- </a:t>
            </a:r>
            <a:r>
              <a:rPr lang="en-US" sz="2000" dirty="0" err="1" smtClean="0"/>
              <a:t>Saraswoti</a:t>
            </a:r>
            <a:r>
              <a:rPr lang="en-US" sz="2000" dirty="0" smtClean="0"/>
              <a:t> </a:t>
            </a:r>
            <a:r>
              <a:rPr lang="en-US" sz="2000" dirty="0" err="1" smtClean="0"/>
              <a:t>Timilsina</a:t>
            </a:r>
            <a:r>
              <a:rPr lang="en-US" sz="2000" dirty="0" smtClean="0"/>
              <a:t> </a:t>
            </a:r>
          </a:p>
          <a:p>
            <a:pPr algn="just"/>
            <a:endParaRPr lang="en-US" sz="2000" dirty="0"/>
          </a:p>
          <a:p>
            <a:pPr algn="just"/>
            <a:r>
              <a:rPr lang="en-US" sz="2000" dirty="0" smtClean="0"/>
              <a:t>The organization emphasizes on providing proper education( school fee, books, copies, </a:t>
            </a:r>
            <a:r>
              <a:rPr lang="en-US" sz="2000" dirty="0" err="1" smtClean="0"/>
              <a:t>etc</a:t>
            </a:r>
            <a:r>
              <a:rPr lang="en-US" sz="2000" dirty="0" smtClean="0"/>
              <a:t>) and better future for the children. We believe in raising the children in a manner that will create an admirable, well independent member of the society. The organization is committed for providing an atmosphere full of love, respect and kindness. The organization believes in Education for Development. It gives festival allowance once in a year.</a:t>
            </a:r>
          </a:p>
          <a:p>
            <a:pPr algn="just"/>
            <a:endParaRPr lang="en-US" dirty="0"/>
          </a:p>
          <a:p>
            <a:pPr algn="just"/>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2699414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                 </a:t>
            </a:r>
            <a:r>
              <a:rPr lang="en-US" sz="3200" b="1" dirty="0" smtClean="0"/>
              <a:t>Festival fund distribution</a:t>
            </a:r>
            <a:endParaRPr lang="en-US" sz="3200"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4617" y="1690688"/>
            <a:ext cx="2619226" cy="350738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0259" y="1690688"/>
            <a:ext cx="2891481" cy="350738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4843" y="1690688"/>
            <a:ext cx="2891481" cy="3507388"/>
          </a:xfrm>
          <a:prstGeom prst="rect">
            <a:avLst/>
          </a:prstGeom>
        </p:spPr>
      </p:pic>
    </p:spTree>
    <p:extLst>
      <p:ext uri="{BB962C8B-B14F-4D97-AF65-F5344CB8AC3E}">
        <p14:creationId xmlns:p14="http://schemas.microsoft.com/office/powerpoint/2010/main" val="20023397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sz="3200" b="1" dirty="0" smtClean="0"/>
              <a:t>Math's lab setup at Nepal </a:t>
            </a:r>
            <a:r>
              <a:rPr lang="en-US" sz="3200" b="1" dirty="0" err="1"/>
              <a:t>A</a:t>
            </a:r>
            <a:r>
              <a:rPr lang="en-US" sz="3200" b="1" dirty="0" err="1" smtClean="0"/>
              <a:t>darsha</a:t>
            </a:r>
            <a:r>
              <a:rPr lang="en-US" sz="3200" b="1" dirty="0" smtClean="0"/>
              <a:t> School</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0265" y="1690688"/>
            <a:ext cx="2857378" cy="351163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4509" y="1670223"/>
            <a:ext cx="2728269" cy="353210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7092" y="1690689"/>
            <a:ext cx="2827380" cy="3511636"/>
          </a:xfrm>
          <a:prstGeom prst="rect">
            <a:avLst/>
          </a:prstGeom>
        </p:spPr>
      </p:pic>
    </p:spTree>
    <p:extLst>
      <p:ext uri="{BB962C8B-B14F-4D97-AF65-F5344CB8AC3E}">
        <p14:creationId xmlns:p14="http://schemas.microsoft.com/office/powerpoint/2010/main" val="33406183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b="1" dirty="0" smtClean="0"/>
              <a:t>Musical instrument donation to Nepal </a:t>
            </a:r>
            <a:r>
              <a:rPr lang="en-US" sz="3200" b="1" dirty="0" err="1" smtClean="0"/>
              <a:t>Adarsa</a:t>
            </a:r>
            <a:r>
              <a:rPr lang="en-US" sz="3200" b="1" dirty="0" smtClean="0"/>
              <a:t> School</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125" y="2359238"/>
            <a:ext cx="3709989" cy="274822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101" y="2359238"/>
            <a:ext cx="3525797" cy="301311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1360" y="2359238"/>
            <a:ext cx="3632887" cy="3013117"/>
          </a:xfrm>
          <a:prstGeom prst="rect">
            <a:avLst/>
          </a:prstGeom>
        </p:spPr>
      </p:pic>
    </p:spTree>
    <p:extLst>
      <p:ext uri="{BB962C8B-B14F-4D97-AF65-F5344CB8AC3E}">
        <p14:creationId xmlns:p14="http://schemas.microsoft.com/office/powerpoint/2010/main" val="35720251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sz="3200" b="1" dirty="0" smtClean="0"/>
              <a:t>ECD setup at Jana </a:t>
            </a:r>
            <a:r>
              <a:rPr lang="en-US" sz="3200" b="1" dirty="0" err="1"/>
              <a:t>B</a:t>
            </a:r>
            <a:r>
              <a:rPr lang="en-US" sz="3200" b="1" dirty="0" err="1" smtClean="0"/>
              <a:t>ikash</a:t>
            </a:r>
            <a:r>
              <a:rPr lang="en-US" sz="3200" b="1" dirty="0" smtClean="0"/>
              <a:t> school</a:t>
            </a:r>
            <a:endParaRPr lang="en-US" sz="3200"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5475" y="1690688"/>
            <a:ext cx="4622600" cy="350425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1944" y="1690688"/>
            <a:ext cx="4926227" cy="3504256"/>
          </a:xfrm>
          <a:prstGeom prst="rect">
            <a:avLst/>
          </a:prstGeom>
        </p:spPr>
      </p:pic>
    </p:spTree>
    <p:extLst>
      <p:ext uri="{BB962C8B-B14F-4D97-AF65-F5344CB8AC3E}">
        <p14:creationId xmlns:p14="http://schemas.microsoft.com/office/powerpoint/2010/main" val="511356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421" y="140042"/>
            <a:ext cx="11821297" cy="6549081"/>
          </a:xfrm>
        </p:spPr>
        <p:txBody>
          <a:bodyPr/>
          <a:lstStyle/>
          <a:p>
            <a:pPr marL="0" indent="0">
              <a:buNone/>
            </a:pPr>
            <a:r>
              <a:rPr lang="en-US" sz="2000" dirty="0" smtClean="0"/>
              <a:t>When the organization was established in 2008 A.D. </a:t>
            </a:r>
            <a:r>
              <a:rPr lang="en-US" sz="2000" dirty="0"/>
              <a:t>t</a:t>
            </a:r>
            <a:r>
              <a:rPr lang="en-US" sz="2000" dirty="0" smtClean="0"/>
              <a:t>here were 8 board members. They are:</a:t>
            </a:r>
          </a:p>
          <a:p>
            <a:pPr marL="457200" indent="-457200">
              <a:buFont typeface="+mj-lt"/>
              <a:buAutoNum type="arabicPeriod"/>
            </a:pPr>
            <a:r>
              <a:rPr lang="en-US" sz="2000" dirty="0" smtClean="0"/>
              <a:t>Om Narayan Shrestha</a:t>
            </a:r>
          </a:p>
          <a:p>
            <a:pPr marL="457200" indent="-457200">
              <a:buFont typeface="+mj-lt"/>
              <a:buAutoNum type="arabicPeriod"/>
            </a:pPr>
            <a:r>
              <a:rPr lang="en-US" sz="2000" dirty="0" smtClean="0"/>
              <a:t>Uma </a:t>
            </a:r>
            <a:r>
              <a:rPr lang="en-US" sz="2000" dirty="0" err="1" smtClean="0"/>
              <a:t>Mathema</a:t>
            </a:r>
            <a:r>
              <a:rPr lang="en-US" sz="2000" dirty="0" smtClean="0"/>
              <a:t> </a:t>
            </a:r>
          </a:p>
          <a:p>
            <a:pPr marL="457200" indent="-457200">
              <a:buFont typeface="+mj-lt"/>
              <a:buAutoNum type="arabicPeriod"/>
            </a:pPr>
            <a:r>
              <a:rPr lang="en-US" sz="2000" dirty="0" err="1" smtClean="0"/>
              <a:t>Abhishek</a:t>
            </a:r>
            <a:r>
              <a:rPr lang="en-US" sz="2000" dirty="0" smtClean="0"/>
              <a:t> </a:t>
            </a:r>
            <a:r>
              <a:rPr lang="en-US" sz="2000" dirty="0" err="1" smtClean="0"/>
              <a:t>Chhochoon</a:t>
            </a:r>
            <a:endParaRPr lang="en-US" sz="2000" dirty="0" smtClean="0"/>
          </a:p>
          <a:p>
            <a:pPr marL="457200" indent="-457200">
              <a:buFont typeface="+mj-lt"/>
              <a:buAutoNum type="arabicPeriod"/>
            </a:pPr>
            <a:r>
              <a:rPr lang="en-US" sz="2000" dirty="0" err="1" smtClean="0"/>
              <a:t>Rakesh</a:t>
            </a:r>
            <a:r>
              <a:rPr lang="en-US" sz="2000" dirty="0" smtClean="0"/>
              <a:t> </a:t>
            </a:r>
            <a:r>
              <a:rPr lang="en-US" sz="2000" dirty="0" err="1" smtClean="0"/>
              <a:t>Prajapati</a:t>
            </a:r>
            <a:endParaRPr lang="en-US" sz="2000" dirty="0" smtClean="0"/>
          </a:p>
          <a:p>
            <a:pPr marL="457200" indent="-457200">
              <a:buFont typeface="+mj-lt"/>
              <a:buAutoNum type="arabicPeriod"/>
            </a:pPr>
            <a:r>
              <a:rPr lang="en-US" sz="2000" dirty="0" err="1" smtClean="0"/>
              <a:t>Biju</a:t>
            </a:r>
            <a:r>
              <a:rPr lang="en-US" sz="2000" dirty="0" smtClean="0"/>
              <a:t> </a:t>
            </a:r>
            <a:r>
              <a:rPr lang="en-US" sz="2000" dirty="0" err="1" smtClean="0"/>
              <a:t>Sahukhala</a:t>
            </a:r>
            <a:endParaRPr lang="en-US" sz="2000" dirty="0" smtClean="0"/>
          </a:p>
          <a:p>
            <a:pPr marL="457200" indent="-457200">
              <a:buFont typeface="+mj-lt"/>
              <a:buAutoNum type="arabicPeriod"/>
            </a:pPr>
            <a:r>
              <a:rPr lang="en-US" sz="2000" dirty="0" err="1" smtClean="0"/>
              <a:t>Shubha</a:t>
            </a:r>
            <a:r>
              <a:rPr lang="en-US" sz="2000" dirty="0" smtClean="0"/>
              <a:t> Ram Bhakta </a:t>
            </a:r>
            <a:r>
              <a:rPr lang="en-US" sz="2000" dirty="0" err="1" smtClean="0"/>
              <a:t>Mathema</a:t>
            </a:r>
            <a:endParaRPr lang="en-US" sz="2000" dirty="0" smtClean="0"/>
          </a:p>
          <a:p>
            <a:pPr marL="457200" indent="-457200">
              <a:buFont typeface="+mj-lt"/>
              <a:buAutoNum type="arabicPeriod"/>
            </a:pPr>
            <a:r>
              <a:rPr lang="en-US" sz="2000" dirty="0" err="1" smtClean="0"/>
              <a:t>Nhuche</a:t>
            </a:r>
            <a:r>
              <a:rPr lang="en-US" sz="2000" dirty="0" smtClean="0"/>
              <a:t> Narayan Shrestha </a:t>
            </a:r>
          </a:p>
          <a:p>
            <a:pPr marL="457200" indent="-457200">
              <a:buFont typeface="+mj-lt"/>
              <a:buAutoNum type="arabicPeriod"/>
            </a:pPr>
            <a:r>
              <a:rPr lang="en-US" sz="2000" dirty="0" err="1" smtClean="0"/>
              <a:t>Sushmita</a:t>
            </a:r>
            <a:r>
              <a:rPr lang="en-US" sz="2000" dirty="0" smtClean="0"/>
              <a:t> </a:t>
            </a:r>
            <a:r>
              <a:rPr lang="en-US" sz="2000" dirty="0" err="1" smtClean="0"/>
              <a:t>Sakya</a:t>
            </a:r>
            <a:endParaRPr lang="en-US" sz="2000" dirty="0" smtClean="0"/>
          </a:p>
          <a:p>
            <a:pPr marL="0" indent="0">
              <a:buNone/>
            </a:pPr>
            <a:r>
              <a:rPr lang="en-US" dirty="0" smtClean="0"/>
              <a:t> </a:t>
            </a:r>
          </a:p>
          <a:p>
            <a:pPr marL="0" indent="0">
              <a:buNone/>
            </a:pPr>
            <a:endParaRPr lang="en-US" dirty="0"/>
          </a:p>
        </p:txBody>
      </p:sp>
    </p:spTree>
    <p:extLst>
      <p:ext uri="{BB962C8B-B14F-4D97-AF65-F5344CB8AC3E}">
        <p14:creationId xmlns:p14="http://schemas.microsoft.com/office/powerpoint/2010/main" val="3460528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16" y="140044"/>
            <a:ext cx="11450594" cy="716692"/>
          </a:xfrm>
        </p:spPr>
        <p:txBody>
          <a:bodyPr>
            <a:normAutofit/>
          </a:bodyPr>
          <a:lstStyle/>
          <a:p>
            <a:r>
              <a:rPr lang="en-US" sz="3600" b="1" dirty="0" smtClean="0"/>
              <a:t>Objectives of SLF</a:t>
            </a:r>
            <a:endParaRPr lang="en-US" sz="3600" b="1" dirty="0"/>
          </a:p>
        </p:txBody>
      </p:sp>
      <p:sp>
        <p:nvSpPr>
          <p:cNvPr id="3" name="Content Placeholder 2"/>
          <p:cNvSpPr>
            <a:spLocks noGrp="1"/>
          </p:cNvSpPr>
          <p:nvPr>
            <p:ph idx="1"/>
          </p:nvPr>
        </p:nvSpPr>
        <p:spPr>
          <a:xfrm>
            <a:off x="395415" y="856736"/>
            <a:ext cx="11450595" cy="5725296"/>
          </a:xfrm>
        </p:spPr>
        <p:txBody>
          <a:bodyPr>
            <a:normAutofit/>
          </a:bodyPr>
          <a:lstStyle/>
          <a:p>
            <a:r>
              <a:rPr lang="en-US" sz="2400" dirty="0" smtClean="0"/>
              <a:t>The organization will be a non-profit public welfare social organization.</a:t>
            </a:r>
          </a:p>
          <a:p>
            <a:r>
              <a:rPr lang="en-US" sz="2400" dirty="0" smtClean="0"/>
              <a:t>Helping orphans and the poor for overall development by making them moral and competent.</a:t>
            </a:r>
          </a:p>
          <a:p>
            <a:r>
              <a:rPr lang="en-US" sz="2400" dirty="0" smtClean="0"/>
              <a:t>Arranging the care and education of orphans and poor who are deprived of education due to poor economic conditions.</a:t>
            </a:r>
          </a:p>
          <a:p>
            <a:r>
              <a:rPr lang="en-US" sz="2400" dirty="0" smtClean="0"/>
              <a:t>Providing care and food for the elderly who are abandoned by the society and family.</a:t>
            </a:r>
          </a:p>
          <a:p>
            <a:r>
              <a:rPr lang="en-US" sz="2400" dirty="0" smtClean="0"/>
              <a:t>Creating an environment in which women are facing difficulties due to economic, social and other reasons can live in the society.</a:t>
            </a:r>
            <a:endParaRPr lang="en-US" sz="2400" dirty="0"/>
          </a:p>
        </p:txBody>
      </p:sp>
    </p:spTree>
    <p:extLst>
      <p:ext uri="{BB962C8B-B14F-4D97-AF65-F5344CB8AC3E}">
        <p14:creationId xmlns:p14="http://schemas.microsoft.com/office/powerpoint/2010/main" val="3669834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699" y="219074"/>
            <a:ext cx="11687175" cy="6448425"/>
          </a:xfrm>
        </p:spPr>
        <p:txBody>
          <a:bodyPr>
            <a:normAutofit lnSpcReduction="10000"/>
          </a:bodyPr>
          <a:lstStyle/>
          <a:p>
            <a:pPr marL="0" indent="0" algn="just">
              <a:buNone/>
            </a:pPr>
            <a:endParaRPr lang="en-US" sz="2000" dirty="0"/>
          </a:p>
          <a:p>
            <a:pPr marL="0" indent="0" algn="just">
              <a:buNone/>
            </a:pPr>
            <a:r>
              <a:rPr lang="en-US" sz="2000" dirty="0" smtClean="0"/>
              <a:t>As we are connected with KIKN, London, we had agreement of amount Rs.87,99,519. </a:t>
            </a:r>
          </a:p>
          <a:p>
            <a:pPr marL="0" indent="0" algn="just">
              <a:buNone/>
            </a:pPr>
            <a:r>
              <a:rPr lang="en-US" sz="2000" dirty="0" smtClean="0"/>
              <a:t>We received Rs.75,22,166.42 for 80/81 financial year’s projects</a:t>
            </a:r>
            <a:r>
              <a:rPr lang="en-US" sz="2000" dirty="0"/>
              <a:t> </a:t>
            </a:r>
            <a:r>
              <a:rPr lang="en-US" sz="2000" dirty="0" smtClean="0"/>
              <a:t>and the remaining balance from 79/80 financial year was Rs.2,17,024.05 and the total available balance was Rs.77,39,190.47.</a:t>
            </a:r>
          </a:p>
          <a:p>
            <a:pPr marL="0" indent="0" algn="just">
              <a:buNone/>
            </a:pPr>
            <a:r>
              <a:rPr lang="en-US" sz="2000" b="1" dirty="0" smtClean="0"/>
              <a:t>The expenses was Rs.73,47,269.15 which is divided into following:</a:t>
            </a:r>
          </a:p>
          <a:p>
            <a:pPr marL="0" indent="0" algn="just">
              <a:buNone/>
            </a:pPr>
            <a:r>
              <a:rPr lang="en-US" sz="2000" b="1" dirty="0" smtClean="0"/>
              <a:t>Program Cost- Rs.48,74,992.50</a:t>
            </a:r>
          </a:p>
          <a:p>
            <a:pPr marL="0" indent="0" algn="just">
              <a:buNone/>
            </a:pPr>
            <a:r>
              <a:rPr lang="en-US" sz="2000" b="1" dirty="0" smtClean="0"/>
              <a:t>Project Cost Breakdown</a:t>
            </a:r>
          </a:p>
          <a:p>
            <a:pPr marL="0" indent="0" algn="just">
              <a:buNone/>
            </a:pPr>
            <a:r>
              <a:rPr lang="en-US" sz="2000" dirty="0" smtClean="0"/>
              <a:t>Breakfast- Rs.24,87,700</a:t>
            </a:r>
          </a:p>
          <a:p>
            <a:pPr marL="0" indent="0" algn="just">
              <a:buNone/>
            </a:pPr>
            <a:r>
              <a:rPr lang="en-US" sz="2000" dirty="0"/>
              <a:t>O</a:t>
            </a:r>
            <a:r>
              <a:rPr lang="en-US" sz="2000" dirty="0" smtClean="0"/>
              <a:t>ther programs- Rs.14,67,804</a:t>
            </a:r>
          </a:p>
          <a:p>
            <a:pPr marL="0" indent="0" algn="just">
              <a:buNone/>
            </a:pPr>
            <a:r>
              <a:rPr lang="en-US" sz="2000" dirty="0" smtClean="0"/>
              <a:t>School </a:t>
            </a:r>
            <a:r>
              <a:rPr lang="en-US" sz="2000" dirty="0"/>
              <a:t>fee, student </a:t>
            </a:r>
            <a:r>
              <a:rPr lang="en-US" sz="2000" dirty="0" smtClean="0"/>
              <a:t>support- Rs.9,19,488.50</a:t>
            </a:r>
          </a:p>
          <a:p>
            <a:pPr marL="0" indent="0" algn="just">
              <a:buNone/>
            </a:pPr>
            <a:r>
              <a:rPr lang="en-US" sz="2000" b="1" dirty="0" smtClean="0"/>
              <a:t>Salary- Rs.10,70,000</a:t>
            </a:r>
          </a:p>
          <a:p>
            <a:pPr marL="0" indent="0" algn="just">
              <a:buNone/>
            </a:pPr>
            <a:r>
              <a:rPr lang="en-US" sz="2000" b="1" dirty="0" smtClean="0"/>
              <a:t>Administration- Rs.14,02,276.65 </a:t>
            </a:r>
          </a:p>
          <a:p>
            <a:pPr marL="0" indent="0" algn="just">
              <a:buNone/>
            </a:pPr>
            <a:r>
              <a:rPr lang="en-US" sz="2000" b="1" dirty="0" smtClean="0"/>
              <a:t>The remaining balance is </a:t>
            </a:r>
            <a:r>
              <a:rPr lang="en-US" sz="2000" b="1" dirty="0" err="1" smtClean="0"/>
              <a:t>Rs</a:t>
            </a:r>
            <a:r>
              <a:rPr lang="en-US" sz="2000" b="1" dirty="0" smtClean="0"/>
              <a:t>. 3,91,921.26</a:t>
            </a:r>
          </a:p>
          <a:p>
            <a:pPr marL="0" indent="0" algn="just">
              <a:buNone/>
            </a:pPr>
            <a:endParaRPr lang="en-US" sz="2000" dirty="0" smtClean="0"/>
          </a:p>
          <a:p>
            <a:pPr marL="0" indent="0" algn="just">
              <a:buNone/>
            </a:pPr>
            <a:endParaRPr lang="en-US" dirty="0"/>
          </a:p>
          <a:p>
            <a:pPr marL="0" indent="0" algn="just">
              <a:buNone/>
            </a:pPr>
            <a:r>
              <a:rPr lang="en-US" dirty="0" smtClean="0"/>
              <a:t> </a:t>
            </a:r>
            <a:endParaRPr lang="en-US" dirty="0"/>
          </a:p>
        </p:txBody>
      </p:sp>
    </p:spTree>
    <p:extLst>
      <p:ext uri="{BB962C8B-B14F-4D97-AF65-F5344CB8AC3E}">
        <p14:creationId xmlns:p14="http://schemas.microsoft.com/office/powerpoint/2010/main" val="2993621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324" y="247135"/>
            <a:ext cx="11747157" cy="5324535"/>
          </a:xfrm>
          <a:prstGeom prst="rect">
            <a:avLst/>
          </a:prstGeom>
        </p:spPr>
        <p:txBody>
          <a:bodyPr wrap="square">
            <a:spAutoFit/>
          </a:bodyPr>
          <a:lstStyle/>
          <a:p>
            <a:pPr algn="just"/>
            <a:r>
              <a:rPr lang="en-US" sz="2000" dirty="0"/>
              <a:t>The organization was established in </a:t>
            </a:r>
            <a:r>
              <a:rPr lang="en-US" sz="2000" dirty="0" smtClean="0"/>
              <a:t>2008 A.D. </a:t>
            </a:r>
            <a:r>
              <a:rPr lang="en-US" sz="2000" dirty="0"/>
              <a:t>with 8 </a:t>
            </a:r>
            <a:r>
              <a:rPr lang="en-US" sz="2000" dirty="0" smtClean="0"/>
              <a:t>children which was dedicated to give proper education, nurtured the children staying at the orphanage. The orphanage </a:t>
            </a:r>
            <a:r>
              <a:rPr lang="en-US" sz="2000" dirty="0"/>
              <a:t>was closed down on </a:t>
            </a:r>
            <a:r>
              <a:rPr lang="en-US" sz="2000" dirty="0" smtClean="0"/>
              <a:t>2022. Between all these, organization started sponsoring students from different schools form 2009 A.D. providing them with stationary items, uniforms and their school fee. Also, we are providing them with day meal at school. We were working </a:t>
            </a:r>
            <a:r>
              <a:rPr lang="en-US" sz="2000" dirty="0"/>
              <a:t>with </a:t>
            </a:r>
            <a:r>
              <a:rPr lang="en-US" sz="2000" dirty="0" smtClean="0"/>
              <a:t>7 schools till last year and currently working with 8 schools:</a:t>
            </a:r>
          </a:p>
          <a:p>
            <a:pPr algn="just"/>
            <a:r>
              <a:rPr lang="en-US" sz="2000" dirty="0" smtClean="0"/>
              <a:t> </a:t>
            </a:r>
            <a:endParaRPr lang="en-US" sz="2000" dirty="0"/>
          </a:p>
          <a:p>
            <a:pPr marL="342900" indent="-342900" algn="just">
              <a:buFont typeface="+mj-lt"/>
              <a:buAutoNum type="arabicPeriod"/>
            </a:pPr>
            <a:r>
              <a:rPr lang="en-US" sz="2000" dirty="0" smtClean="0"/>
              <a:t>Neel </a:t>
            </a:r>
            <a:r>
              <a:rPr lang="en-US" sz="2000" dirty="0" err="1"/>
              <a:t>Barahi</a:t>
            </a:r>
            <a:r>
              <a:rPr lang="en-US" sz="2000" dirty="0"/>
              <a:t> Sec School </a:t>
            </a:r>
            <a:r>
              <a:rPr lang="en-US" sz="2000" dirty="0" smtClean="0"/>
              <a:t>–</a:t>
            </a:r>
            <a:r>
              <a:rPr lang="en-US" sz="2000" dirty="0" err="1" smtClean="0"/>
              <a:t>Tankeshwor</a:t>
            </a:r>
            <a:r>
              <a:rPr lang="en-US" sz="2000" dirty="0"/>
              <a:t>, </a:t>
            </a:r>
            <a:r>
              <a:rPr lang="en-US" sz="2000" dirty="0" smtClean="0"/>
              <a:t>Kathmandu</a:t>
            </a:r>
          </a:p>
          <a:p>
            <a:pPr marL="342900" indent="-342900" algn="just">
              <a:buFont typeface="+mj-lt"/>
              <a:buAutoNum type="arabicPeriod"/>
            </a:pPr>
            <a:r>
              <a:rPr lang="en-US" sz="2000" dirty="0" err="1" smtClean="0"/>
              <a:t>Lubhoo</a:t>
            </a:r>
            <a:r>
              <a:rPr lang="en-US" sz="2000" dirty="0" smtClean="0"/>
              <a:t> </a:t>
            </a:r>
            <a:r>
              <a:rPr lang="en-US" sz="2000" dirty="0"/>
              <a:t>Sec </a:t>
            </a:r>
            <a:r>
              <a:rPr lang="en-US" sz="2000" dirty="0" smtClean="0"/>
              <a:t>School-</a:t>
            </a:r>
            <a:r>
              <a:rPr lang="en-US" sz="2000" dirty="0" err="1" smtClean="0"/>
              <a:t>Mahalaxminagarpalika</a:t>
            </a:r>
            <a:r>
              <a:rPr lang="en-US" sz="2000" dirty="0"/>
              <a:t>, </a:t>
            </a:r>
            <a:r>
              <a:rPr lang="en-US" sz="2000" dirty="0" err="1" smtClean="0"/>
              <a:t>Lubhu</a:t>
            </a:r>
            <a:endParaRPr lang="en-US" sz="2000" dirty="0"/>
          </a:p>
          <a:p>
            <a:pPr marL="342900" indent="-342900" algn="just">
              <a:buFont typeface="+mj-lt"/>
              <a:buAutoNum type="arabicPeriod"/>
            </a:pPr>
            <a:r>
              <a:rPr lang="en-US" sz="2000" dirty="0" err="1"/>
              <a:t>I</a:t>
            </a:r>
            <a:r>
              <a:rPr lang="en-US" sz="2000" dirty="0" err="1" smtClean="0"/>
              <a:t>shwor</a:t>
            </a:r>
            <a:r>
              <a:rPr lang="en-US" sz="2000" dirty="0" smtClean="0"/>
              <a:t> </a:t>
            </a:r>
            <a:r>
              <a:rPr lang="en-US" sz="2000" dirty="0"/>
              <a:t>Basic School-  </a:t>
            </a:r>
            <a:r>
              <a:rPr lang="en-US" sz="2000" dirty="0" err="1"/>
              <a:t>B</a:t>
            </a:r>
            <a:r>
              <a:rPr lang="en-US" sz="2000" dirty="0" err="1" smtClean="0"/>
              <a:t>hagwanpau</a:t>
            </a:r>
            <a:r>
              <a:rPr lang="en-US" sz="2000" dirty="0" smtClean="0"/>
              <a:t> </a:t>
            </a:r>
            <a:r>
              <a:rPr lang="en-US" sz="2000" dirty="0" err="1"/>
              <a:t>S</a:t>
            </a:r>
            <a:r>
              <a:rPr lang="en-US" sz="2000" dirty="0" err="1" smtClean="0"/>
              <a:t>wayambhu</a:t>
            </a:r>
            <a:r>
              <a:rPr lang="en-US" sz="2000" dirty="0"/>
              <a:t>, </a:t>
            </a:r>
            <a:r>
              <a:rPr lang="en-US" sz="2000" dirty="0" smtClean="0"/>
              <a:t>Kathmandu</a:t>
            </a:r>
            <a:endParaRPr lang="en-US" sz="2000" dirty="0"/>
          </a:p>
          <a:p>
            <a:pPr marL="342900" indent="-342900" algn="just">
              <a:buFont typeface="+mj-lt"/>
              <a:buAutoNum type="arabicPeriod"/>
            </a:pPr>
            <a:r>
              <a:rPr lang="en-US" sz="2000" dirty="0"/>
              <a:t>Buddha </a:t>
            </a:r>
            <a:r>
              <a:rPr lang="en-US" sz="2000" dirty="0" err="1"/>
              <a:t>Madhyamik</a:t>
            </a:r>
            <a:r>
              <a:rPr lang="en-US" sz="2000" dirty="0"/>
              <a:t> </a:t>
            </a:r>
            <a:r>
              <a:rPr lang="en-US" sz="2000" dirty="0" err="1"/>
              <a:t>Vidyalaya</a:t>
            </a:r>
            <a:r>
              <a:rPr lang="en-US" sz="2000" dirty="0"/>
              <a:t>- </a:t>
            </a:r>
            <a:r>
              <a:rPr lang="en-US" sz="2000" dirty="0" err="1" smtClean="0"/>
              <a:t>Godawari</a:t>
            </a:r>
            <a:r>
              <a:rPr lang="en-US" sz="2000" dirty="0" smtClean="0"/>
              <a:t> </a:t>
            </a:r>
            <a:r>
              <a:rPr lang="en-US" sz="2000" dirty="0" err="1"/>
              <a:t>nagarpalika</a:t>
            </a:r>
            <a:r>
              <a:rPr lang="en-US" sz="2000" dirty="0"/>
              <a:t>, Kathmandu </a:t>
            </a:r>
          </a:p>
          <a:p>
            <a:pPr marL="342900" indent="-342900" algn="just">
              <a:buFont typeface="+mj-lt"/>
              <a:buAutoNum type="arabicPeriod"/>
            </a:pPr>
            <a:r>
              <a:rPr lang="en-US" sz="2000" dirty="0"/>
              <a:t>Nepal </a:t>
            </a:r>
            <a:r>
              <a:rPr lang="en-US" sz="2000" dirty="0" err="1"/>
              <a:t>Adarsha</a:t>
            </a:r>
            <a:r>
              <a:rPr lang="en-US" sz="2000" dirty="0"/>
              <a:t> Sec </a:t>
            </a:r>
            <a:r>
              <a:rPr lang="en-US" sz="2000" dirty="0" smtClean="0"/>
              <a:t>School-</a:t>
            </a:r>
            <a:r>
              <a:rPr lang="en-US" sz="2000" dirty="0" err="1" smtClean="0"/>
              <a:t>Ganabahal</a:t>
            </a:r>
            <a:r>
              <a:rPr lang="en-US" sz="2000" dirty="0"/>
              <a:t>, </a:t>
            </a:r>
            <a:r>
              <a:rPr lang="en-US" sz="2000" dirty="0" smtClean="0"/>
              <a:t>Kathmandu</a:t>
            </a:r>
            <a:endParaRPr lang="en-US" sz="2000" dirty="0"/>
          </a:p>
          <a:p>
            <a:pPr marL="342900" indent="-342900" algn="just">
              <a:buFont typeface="+mj-lt"/>
              <a:buAutoNum type="arabicPeriod"/>
            </a:pPr>
            <a:r>
              <a:rPr lang="en-US" sz="2000" dirty="0" err="1"/>
              <a:t>Guheshwori</a:t>
            </a:r>
            <a:r>
              <a:rPr lang="en-US" sz="2000" dirty="0"/>
              <a:t> Sec School- </a:t>
            </a:r>
            <a:r>
              <a:rPr lang="en-US" sz="2000" dirty="0" err="1" smtClean="0"/>
              <a:t>Thapathali</a:t>
            </a:r>
            <a:r>
              <a:rPr lang="en-US" sz="2000" dirty="0"/>
              <a:t>, </a:t>
            </a:r>
            <a:r>
              <a:rPr lang="en-US" sz="2000" dirty="0" smtClean="0"/>
              <a:t>Kathmandu</a:t>
            </a:r>
            <a:endParaRPr lang="en-US" sz="2000" dirty="0"/>
          </a:p>
          <a:p>
            <a:pPr marL="342900" indent="-342900" algn="just">
              <a:buFont typeface="+mj-lt"/>
              <a:buAutoNum type="arabicPeriod"/>
            </a:pPr>
            <a:r>
              <a:rPr lang="en-US" sz="2000" dirty="0" err="1"/>
              <a:t>Janabikash</a:t>
            </a:r>
            <a:r>
              <a:rPr lang="en-US" sz="2000" dirty="0"/>
              <a:t> Sec School- </a:t>
            </a:r>
            <a:r>
              <a:rPr lang="en-US" sz="2000" dirty="0" err="1" smtClean="0"/>
              <a:t>Kuleshwor</a:t>
            </a:r>
            <a:r>
              <a:rPr lang="en-US" sz="2000" dirty="0"/>
              <a:t>, </a:t>
            </a:r>
            <a:r>
              <a:rPr lang="en-US" sz="2000" dirty="0" smtClean="0"/>
              <a:t>Kathmandu</a:t>
            </a:r>
            <a:endParaRPr lang="en-US" sz="2000" dirty="0"/>
          </a:p>
          <a:p>
            <a:pPr marL="342900" indent="-342900" algn="just">
              <a:buFont typeface="+mj-lt"/>
              <a:buAutoNum type="arabicPeriod"/>
            </a:pPr>
            <a:r>
              <a:rPr lang="en-US" sz="2000" dirty="0" err="1"/>
              <a:t>Jagat</a:t>
            </a:r>
            <a:r>
              <a:rPr lang="en-US" sz="2000" dirty="0"/>
              <a:t> </a:t>
            </a:r>
            <a:r>
              <a:rPr lang="en-US" sz="2000" dirty="0" err="1"/>
              <a:t>Sundar</a:t>
            </a:r>
            <a:r>
              <a:rPr lang="en-US" sz="2000" dirty="0"/>
              <a:t> </a:t>
            </a:r>
            <a:r>
              <a:rPr lang="en-US" sz="2000" dirty="0" err="1"/>
              <a:t>Bwonekuthi</a:t>
            </a:r>
            <a:r>
              <a:rPr lang="en-US" sz="2000" dirty="0"/>
              <a:t> </a:t>
            </a:r>
            <a:r>
              <a:rPr lang="en-US" sz="2000" dirty="0" smtClean="0"/>
              <a:t>-</a:t>
            </a:r>
            <a:r>
              <a:rPr lang="en-US" sz="2000" dirty="0" err="1" smtClean="0"/>
              <a:t>Lakhutirtha</a:t>
            </a:r>
            <a:r>
              <a:rPr lang="en-US" sz="2000" dirty="0" smtClean="0"/>
              <a:t> </a:t>
            </a:r>
            <a:r>
              <a:rPr lang="en-US" sz="2000" dirty="0" err="1"/>
              <a:t>C</a:t>
            </a:r>
            <a:r>
              <a:rPr lang="en-US" sz="2000" dirty="0" err="1" smtClean="0"/>
              <a:t>hagal</a:t>
            </a:r>
            <a:r>
              <a:rPr lang="en-US" sz="2000" dirty="0"/>
              <a:t>, Kathmandu</a:t>
            </a:r>
          </a:p>
          <a:p>
            <a:pPr marL="342900" indent="-342900">
              <a:buFont typeface="+mj-lt"/>
              <a:buAutoNum type="arabicPeriod"/>
            </a:pPr>
            <a:endParaRPr lang="en-US" sz="2000" dirty="0"/>
          </a:p>
          <a:p>
            <a:endParaRPr lang="en-US" sz="2000" dirty="0"/>
          </a:p>
          <a:p>
            <a:endParaRPr lang="en-US" sz="2000" dirty="0"/>
          </a:p>
        </p:txBody>
      </p:sp>
    </p:spTree>
    <p:extLst>
      <p:ext uri="{BB962C8B-B14F-4D97-AF65-F5344CB8AC3E}">
        <p14:creationId xmlns:p14="http://schemas.microsoft.com/office/powerpoint/2010/main" val="4198623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276225"/>
            <a:ext cx="11591925" cy="6305550"/>
          </a:xfrm>
        </p:spPr>
        <p:txBody>
          <a:bodyPr/>
          <a:lstStyle/>
          <a:p>
            <a:pPr marL="0" indent="0" algn="just">
              <a:buNone/>
            </a:pPr>
            <a:r>
              <a:rPr lang="en-US" sz="2000" dirty="0" smtClean="0"/>
              <a:t>The schools are provided with following programs:</a:t>
            </a:r>
          </a:p>
          <a:p>
            <a:pPr marL="0" indent="0" algn="just">
              <a:buNone/>
            </a:pPr>
            <a:r>
              <a:rPr lang="en-US" sz="2000" b="1" u="sng" dirty="0" smtClean="0"/>
              <a:t>- Neel </a:t>
            </a:r>
            <a:r>
              <a:rPr lang="en-US" sz="2000" b="1" u="sng" dirty="0" err="1" smtClean="0"/>
              <a:t>Barahi</a:t>
            </a:r>
            <a:r>
              <a:rPr lang="en-US" sz="2000" b="1" u="sng" dirty="0" smtClean="0"/>
              <a:t> Secondary School</a:t>
            </a:r>
          </a:p>
          <a:p>
            <a:pPr marL="0" indent="0" algn="just">
              <a:buNone/>
            </a:pPr>
            <a:r>
              <a:rPr lang="en-US" sz="2000" dirty="0" smtClean="0"/>
              <a:t>  The school is provided with day tiffin for 150 students. This program allows the students along with their parents to sent their children to school with ease. There are 3 students with scholarship from our organization. We provide them with fee, stationary and uniform. It is also provided with 1 computer teacher and 1 karate teacher.</a:t>
            </a:r>
          </a:p>
          <a:p>
            <a:pPr marL="0" indent="0" algn="just">
              <a:buNone/>
            </a:pPr>
            <a:r>
              <a:rPr lang="en-US" sz="2000" b="1" u="sng" dirty="0" smtClean="0"/>
              <a:t>- </a:t>
            </a:r>
            <a:r>
              <a:rPr lang="en-US" sz="2000" b="1" u="sng" dirty="0" err="1" smtClean="0"/>
              <a:t>Lubhoo</a:t>
            </a:r>
            <a:r>
              <a:rPr lang="en-US" sz="2000" b="1" u="sng" dirty="0" smtClean="0"/>
              <a:t> Secondary School</a:t>
            </a:r>
          </a:p>
          <a:p>
            <a:pPr marL="0" indent="0" algn="just">
              <a:buNone/>
            </a:pPr>
            <a:r>
              <a:rPr lang="en-US" sz="2000" dirty="0"/>
              <a:t>   The school is provided with day tiffin for 150 students. This program allows the students along with their parents to sent their children to school with ease</a:t>
            </a:r>
            <a:r>
              <a:rPr lang="en-US" sz="2000" dirty="0" smtClean="0"/>
              <a:t>. There are 6 students with scholarship from our organization. We provide them with fee, stationary and uniform for whole educational year. </a:t>
            </a:r>
          </a:p>
          <a:p>
            <a:pPr marL="0" indent="0" algn="just">
              <a:buNone/>
            </a:pPr>
            <a:r>
              <a:rPr lang="en-US" sz="2000" b="1" u="sng" dirty="0" smtClean="0"/>
              <a:t>- Shree Buddha Secondary School</a:t>
            </a:r>
          </a:p>
          <a:p>
            <a:pPr marL="0" indent="0" algn="just">
              <a:buNone/>
            </a:pPr>
            <a:r>
              <a:rPr lang="en-US" sz="2000" dirty="0" smtClean="0"/>
              <a:t>   </a:t>
            </a:r>
            <a:r>
              <a:rPr lang="en-US" sz="2000" dirty="0" smtClean="0">
                <a:solidFill>
                  <a:prstClr val="black"/>
                </a:solidFill>
              </a:rPr>
              <a:t>The </a:t>
            </a:r>
            <a:r>
              <a:rPr lang="en-US" sz="2000" dirty="0">
                <a:solidFill>
                  <a:prstClr val="black"/>
                </a:solidFill>
              </a:rPr>
              <a:t>school is provided with day tiffin for </a:t>
            </a:r>
            <a:r>
              <a:rPr lang="en-US" sz="2000" dirty="0" smtClean="0">
                <a:solidFill>
                  <a:prstClr val="black"/>
                </a:solidFill>
              </a:rPr>
              <a:t>100 </a:t>
            </a:r>
            <a:r>
              <a:rPr lang="en-US" sz="2000" dirty="0">
                <a:solidFill>
                  <a:prstClr val="black"/>
                </a:solidFill>
              </a:rPr>
              <a:t>students. This program allows the students along with their parents to sent their children to school with ease</a:t>
            </a:r>
            <a:r>
              <a:rPr lang="en-US" sz="2000" dirty="0" smtClean="0">
                <a:solidFill>
                  <a:prstClr val="black"/>
                </a:solidFill>
              </a:rPr>
              <a:t>. It is also provided with file cabinet along with files to keep the students profile which helps them to understand about each students. 1 helper is provide in the same school.</a:t>
            </a:r>
          </a:p>
          <a:p>
            <a:pPr marL="0" indent="0">
              <a:buNone/>
            </a:pPr>
            <a:endParaRPr lang="en-US" sz="2000" dirty="0">
              <a:solidFill>
                <a:prstClr val="black"/>
              </a:solidFill>
            </a:endParaRPr>
          </a:p>
          <a:p>
            <a:endParaRPr lang="en-US" dirty="0"/>
          </a:p>
        </p:txBody>
      </p:sp>
    </p:spTree>
    <p:extLst>
      <p:ext uri="{BB962C8B-B14F-4D97-AF65-F5344CB8AC3E}">
        <p14:creationId xmlns:p14="http://schemas.microsoft.com/office/powerpoint/2010/main" val="1632454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25" y="266700"/>
            <a:ext cx="11858625" cy="6362700"/>
          </a:xfrm>
        </p:spPr>
        <p:txBody>
          <a:bodyPr/>
          <a:lstStyle/>
          <a:p>
            <a:pPr marL="0" lvl="0" indent="0" algn="just">
              <a:buNone/>
            </a:pPr>
            <a:r>
              <a:rPr lang="en-US" sz="2000" b="1" u="sng" dirty="0" smtClean="0">
                <a:solidFill>
                  <a:prstClr val="black"/>
                </a:solidFill>
              </a:rPr>
              <a:t>- Shree </a:t>
            </a:r>
            <a:r>
              <a:rPr lang="en-US" sz="2000" b="1" u="sng" dirty="0" err="1">
                <a:solidFill>
                  <a:prstClr val="black"/>
                </a:solidFill>
              </a:rPr>
              <a:t>Ishwor</a:t>
            </a:r>
            <a:r>
              <a:rPr lang="en-US" sz="2000" b="1" u="sng" dirty="0">
                <a:solidFill>
                  <a:prstClr val="black"/>
                </a:solidFill>
              </a:rPr>
              <a:t> Basic School</a:t>
            </a:r>
          </a:p>
          <a:p>
            <a:pPr marL="0" lvl="0" indent="0" algn="just">
              <a:buNone/>
            </a:pPr>
            <a:r>
              <a:rPr lang="en-US" sz="2000" dirty="0">
                <a:solidFill>
                  <a:prstClr val="black"/>
                </a:solidFill>
              </a:rPr>
              <a:t>  The school is provided with day tiffin for 85 students. This program allows the students along with their parents to sent their children to school with </a:t>
            </a:r>
            <a:r>
              <a:rPr lang="en-US" sz="2000" dirty="0" smtClean="0">
                <a:solidFill>
                  <a:prstClr val="black"/>
                </a:solidFill>
              </a:rPr>
              <a:t>ease. The whole students are provided with uniform, winter jacket, stationary ( exercise books, pencils, books for 14 students for newly established KG class). Computer lab is also established with 14 computers. The school is also provided with electricity and water bills along with 1 helper. </a:t>
            </a:r>
          </a:p>
          <a:p>
            <a:pPr marL="0" lvl="0" indent="0" algn="just">
              <a:buNone/>
            </a:pPr>
            <a:r>
              <a:rPr lang="en-US" sz="2000" b="1" u="sng" dirty="0" smtClean="0">
                <a:solidFill>
                  <a:prstClr val="black"/>
                </a:solidFill>
              </a:rPr>
              <a:t>- Nepal </a:t>
            </a:r>
            <a:r>
              <a:rPr lang="en-US" sz="2000" b="1" u="sng" dirty="0" err="1" smtClean="0">
                <a:solidFill>
                  <a:prstClr val="black"/>
                </a:solidFill>
              </a:rPr>
              <a:t>Adarsa</a:t>
            </a:r>
            <a:r>
              <a:rPr lang="en-US" sz="2000" b="1" u="sng" dirty="0" smtClean="0">
                <a:solidFill>
                  <a:prstClr val="black"/>
                </a:solidFill>
              </a:rPr>
              <a:t> Secondary School </a:t>
            </a:r>
          </a:p>
          <a:p>
            <a:pPr marL="0" lvl="0" indent="0" algn="just">
              <a:buNone/>
            </a:pPr>
            <a:r>
              <a:rPr lang="en-US" dirty="0" smtClean="0"/>
              <a:t>  </a:t>
            </a:r>
            <a:r>
              <a:rPr lang="en-US" sz="2000" dirty="0" smtClean="0"/>
              <a:t>The school is provided with Music lab and math lab.</a:t>
            </a:r>
          </a:p>
          <a:p>
            <a:pPr marL="0" lvl="0" indent="0" algn="just">
              <a:buNone/>
            </a:pPr>
            <a:r>
              <a:rPr lang="en-US" sz="2000" b="1" u="sng" dirty="0" smtClean="0"/>
              <a:t>- </a:t>
            </a:r>
            <a:r>
              <a:rPr lang="en-US" sz="2000" b="1" u="sng" dirty="0" err="1" smtClean="0"/>
              <a:t>Guheshwori</a:t>
            </a:r>
            <a:r>
              <a:rPr lang="en-US" sz="2000" b="1" u="sng" dirty="0" smtClean="0"/>
              <a:t> Secondary School </a:t>
            </a:r>
          </a:p>
          <a:p>
            <a:pPr marL="0" lvl="0" indent="0" algn="just">
              <a:buNone/>
            </a:pPr>
            <a:r>
              <a:rPr lang="en-US" sz="2000" dirty="0" smtClean="0"/>
              <a:t>   The school is provided with smart boards.</a:t>
            </a:r>
          </a:p>
          <a:p>
            <a:pPr marL="0" lvl="0" indent="0" algn="just">
              <a:buNone/>
            </a:pPr>
            <a:r>
              <a:rPr lang="en-US" sz="2000" b="1" u="sng" dirty="0" smtClean="0"/>
              <a:t>- Jana </a:t>
            </a:r>
            <a:r>
              <a:rPr lang="en-US" sz="2000" b="1" u="sng" dirty="0" err="1" smtClean="0"/>
              <a:t>Bikash</a:t>
            </a:r>
            <a:r>
              <a:rPr lang="en-US" sz="2000" b="1" u="sng" dirty="0" smtClean="0"/>
              <a:t> Secondary School </a:t>
            </a:r>
          </a:p>
          <a:p>
            <a:pPr marL="0" lvl="0" indent="0" algn="just">
              <a:buNone/>
            </a:pPr>
            <a:r>
              <a:rPr lang="en-US" sz="2000" dirty="0"/>
              <a:t> </a:t>
            </a:r>
            <a:r>
              <a:rPr lang="en-US" sz="2000" dirty="0" smtClean="0"/>
              <a:t>  The school is provided with full ECD class setup which includes stationary ( books, pencils, exercise books, colors, coloring books), music system, furniture, toys.</a:t>
            </a:r>
          </a:p>
          <a:p>
            <a:pPr marL="0" lvl="0" indent="0" algn="just">
              <a:buNone/>
            </a:pPr>
            <a:endParaRPr lang="en-US" sz="2000" b="1" u="sng" dirty="0" smtClean="0"/>
          </a:p>
        </p:txBody>
      </p:sp>
    </p:spTree>
    <p:extLst>
      <p:ext uri="{BB962C8B-B14F-4D97-AF65-F5344CB8AC3E}">
        <p14:creationId xmlns:p14="http://schemas.microsoft.com/office/powerpoint/2010/main" val="35400313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4906" y="576648"/>
            <a:ext cx="10802188" cy="7017306"/>
          </a:xfrm>
          <a:prstGeom prst="rect">
            <a:avLst/>
          </a:prstGeom>
          <a:noFill/>
        </p:spPr>
        <p:txBody>
          <a:bodyPr wrap="none" rtlCol="0">
            <a:spAutoFit/>
          </a:bodyPr>
          <a:lstStyle/>
          <a:p>
            <a:endParaRPr lang="en-US" dirty="0" smtClean="0"/>
          </a:p>
          <a:p>
            <a:r>
              <a:rPr lang="en-US" dirty="0" smtClean="0"/>
              <a:t>The organization has been sponsoring 32 children. Among them 20 children are doing their schooling and rest 12 </a:t>
            </a:r>
          </a:p>
          <a:p>
            <a:r>
              <a:rPr lang="en-US" dirty="0" smtClean="0"/>
              <a:t> are studying in college. </a:t>
            </a:r>
          </a:p>
          <a:p>
            <a:r>
              <a:rPr lang="en-US" dirty="0"/>
              <a:t> </a:t>
            </a:r>
            <a:r>
              <a:rPr lang="en-US" dirty="0" smtClean="0"/>
              <a:t>                                                          </a:t>
            </a:r>
          </a:p>
          <a:p>
            <a:r>
              <a:rPr lang="en-US" dirty="0"/>
              <a:t> </a:t>
            </a:r>
            <a:r>
              <a:rPr lang="en-US" dirty="0" smtClean="0"/>
              <a:t>                                                             </a:t>
            </a:r>
          </a:p>
          <a:p>
            <a:endParaRPr lang="en-US" u="sng" dirty="0" smtClean="0"/>
          </a:p>
          <a:p>
            <a:endParaRPr lang="en-US" u="sng"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67936640"/>
              </p:ext>
            </p:extLst>
          </p:nvPr>
        </p:nvGraphicFramePr>
        <p:xfrm>
          <a:off x="694907" y="1695450"/>
          <a:ext cx="11049418" cy="4676776"/>
        </p:xfrm>
        <a:graphic>
          <a:graphicData uri="http://schemas.openxmlformats.org/drawingml/2006/table">
            <a:tbl>
              <a:tblPr firstRow="1" firstCol="1" bandRow="1"/>
              <a:tblGrid>
                <a:gridCol w="939753"/>
                <a:gridCol w="3483442"/>
                <a:gridCol w="3901452"/>
                <a:gridCol w="2724771"/>
              </a:tblGrid>
              <a:tr h="561278">
                <a:tc>
                  <a:txBody>
                    <a:bodyPr/>
                    <a:lstStyle/>
                    <a:p>
                      <a:pPr marL="0" marR="0">
                        <a:lnSpc>
                          <a:spcPct val="107000"/>
                        </a:lnSpc>
                        <a:spcBef>
                          <a:spcPts val="0"/>
                        </a:spcBef>
                        <a:spcAft>
                          <a:spcPts val="0"/>
                        </a:spcAft>
                      </a:pPr>
                      <a:r>
                        <a:rPr lang="en-US" sz="1200" b="1" dirty="0" smtClean="0">
                          <a:effectLst/>
                          <a:latin typeface="Calibri" panose="020F0502020204030204" pitchFamily="34" charset="0"/>
                          <a:ea typeface="Calibri" panose="020F0502020204030204" pitchFamily="34" charset="0"/>
                          <a:cs typeface="Mangal" panose="02040503050203030202" pitchFamily="18" charset="0"/>
                        </a:rPr>
                        <a:t>S.N</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dirty="0" smtClean="0">
                          <a:effectLst/>
                          <a:latin typeface="Calibri" panose="020F0502020204030204" pitchFamily="34" charset="0"/>
                          <a:ea typeface="Calibri" panose="020F0502020204030204" pitchFamily="34" charset="0"/>
                          <a:cs typeface="Mangal" panose="02040503050203030202" pitchFamily="18" charset="0"/>
                        </a:rPr>
                        <a:t>Student </a:t>
                      </a:r>
                      <a:r>
                        <a:rPr lang="en-US" sz="1200" b="1" dirty="0">
                          <a:effectLst/>
                          <a:latin typeface="Calibri" panose="020F0502020204030204" pitchFamily="34" charset="0"/>
                          <a:ea typeface="Calibri" panose="020F0502020204030204" pitchFamily="34" charset="0"/>
                          <a:cs typeface="Mangal" panose="02040503050203030202" pitchFamily="18" charset="0"/>
                        </a:rPr>
                        <a:t>Name</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dirty="0" smtClean="0">
                          <a:effectLst/>
                          <a:latin typeface="Calibri" panose="020F0502020204030204" pitchFamily="34" charset="0"/>
                          <a:ea typeface="Calibri" panose="020F0502020204030204" pitchFamily="34" charset="0"/>
                          <a:cs typeface="Mangal" panose="02040503050203030202" pitchFamily="18" charset="0"/>
                        </a:rPr>
                        <a:t>College </a:t>
                      </a:r>
                      <a:r>
                        <a:rPr lang="en-US" sz="1200" b="1" dirty="0">
                          <a:effectLst/>
                          <a:latin typeface="Calibri" panose="020F0502020204030204" pitchFamily="34" charset="0"/>
                          <a:ea typeface="Calibri" panose="020F0502020204030204" pitchFamily="34" charset="0"/>
                          <a:cs typeface="Mangal" panose="02040503050203030202" pitchFamily="18" charset="0"/>
                        </a:rPr>
                        <a:t>and Schools Name</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dirty="0" smtClean="0">
                          <a:effectLst/>
                          <a:latin typeface="Calibri" panose="020F0502020204030204" pitchFamily="34" charset="0"/>
                          <a:ea typeface="Calibri" panose="020F0502020204030204" pitchFamily="34" charset="0"/>
                          <a:cs typeface="Mangal" panose="02040503050203030202" pitchFamily="18" charset="0"/>
                        </a:rPr>
                        <a:t>Subject</a:t>
                      </a:r>
                      <a:endParaRPr lang="en-US" sz="1100" b="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372">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Sujan</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Rana</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Praja</a:t>
                      </a:r>
                      <a:r>
                        <a:rPr lang="en-US" sz="1200" dirty="0">
                          <a:effectLst/>
                          <a:latin typeface="Calibri" panose="020F0502020204030204" pitchFamily="34" charset="0"/>
                          <a:ea typeface="Calibri" panose="020F0502020204030204" pitchFamily="34" charset="0"/>
                          <a:cs typeface="Mangal" panose="02040503050203030202" pitchFamily="18" charset="0"/>
                        </a:rPr>
                        <a:t>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Cosmos College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BBA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2944">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Furna</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Sangmu</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Tamang</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Shepherd College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BMT</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228">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Sarmila</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Mahat</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Golden Gate College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Psychology</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684">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4</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Panjum</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Tamang</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Tri Chandra college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BSC Math</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228">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5</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Urmila Ghale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Nepal Law College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B.A.L.L.B.</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684">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6</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Pramila</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Tamang</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smtClean="0">
                          <a:effectLst/>
                          <a:latin typeface="Calibri" panose="020F0502020204030204" pitchFamily="34" charset="0"/>
                          <a:ea typeface="Calibri" panose="020F0502020204030204" pitchFamily="34" charset="0"/>
                          <a:cs typeface="Mangal" panose="02040503050203030202" pitchFamily="18" charset="0"/>
                        </a:rPr>
                        <a:t>Siddhartha </a:t>
                      </a:r>
                      <a:r>
                        <a:rPr lang="en-US" sz="1200" dirty="0">
                          <a:effectLst/>
                          <a:latin typeface="Calibri" panose="020F0502020204030204" pitchFamily="34" charset="0"/>
                          <a:ea typeface="Calibri" panose="020F0502020204030204" pitchFamily="34" charset="0"/>
                          <a:cs typeface="Mangal" panose="02040503050203030202" pitchFamily="18" charset="0"/>
                        </a:rPr>
                        <a:t>School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Class 12</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141">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7</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Anjana</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Gajmer</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Janamaitri</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Multipel</a:t>
                      </a:r>
                      <a:r>
                        <a:rPr lang="en-US" sz="1200" dirty="0">
                          <a:effectLst/>
                          <a:latin typeface="Calibri" panose="020F0502020204030204" pitchFamily="34" charset="0"/>
                          <a:ea typeface="Calibri" panose="020F0502020204030204" pitchFamily="34" charset="0"/>
                          <a:cs typeface="Mangal" panose="02040503050203030202" pitchFamily="18" charset="0"/>
                        </a:rPr>
                        <a:t> Campus</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B.Ed</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9412">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9</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Raj Kumar B.KA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Janamaitri</a:t>
                      </a:r>
                      <a:r>
                        <a:rPr lang="en-US" sz="1200" dirty="0">
                          <a:effectLst/>
                          <a:latin typeface="Calibri" panose="020F0502020204030204" pitchFamily="34" charset="0"/>
                          <a:ea typeface="Calibri" panose="020F0502020204030204" pitchFamily="34" charset="0"/>
                          <a:cs typeface="Mangal" panose="02040503050203030202" pitchFamily="18" charset="0"/>
                        </a:rPr>
                        <a:t> </a:t>
                      </a:r>
                      <a:r>
                        <a:rPr lang="en-US" sz="1200" dirty="0" err="1">
                          <a:effectLst/>
                          <a:latin typeface="Calibri" panose="020F0502020204030204" pitchFamily="34" charset="0"/>
                          <a:ea typeface="Calibri" panose="020F0502020204030204" pitchFamily="34" charset="0"/>
                          <a:cs typeface="Mangal" panose="02040503050203030202" pitchFamily="18" charset="0"/>
                        </a:rPr>
                        <a:t>Multipal</a:t>
                      </a:r>
                      <a:r>
                        <a:rPr lang="en-US" sz="1200" dirty="0">
                          <a:effectLst/>
                          <a:latin typeface="Calibri" panose="020F0502020204030204" pitchFamily="34" charset="0"/>
                          <a:ea typeface="Calibri" panose="020F0502020204030204" pitchFamily="34" charset="0"/>
                          <a:cs typeface="Mangal" panose="02040503050203030202" pitchFamily="18" charset="0"/>
                        </a:rPr>
                        <a:t> campus </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B.Ed.</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9684">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10</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Sunita Shrestha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Janamaitri Multipal Campus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err="1">
                          <a:effectLst/>
                          <a:latin typeface="Calibri" panose="020F0502020204030204" pitchFamily="34" charset="0"/>
                          <a:ea typeface="Calibri" panose="020F0502020204030204" pitchFamily="34" charset="0"/>
                          <a:cs typeface="Mangal" panose="02040503050203030202" pitchFamily="18" charset="0"/>
                        </a:rPr>
                        <a:t>B.Ed</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7783">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Smriti Lama</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College of Central State</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BBS</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38">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Mangal" panose="02040503050203030202" pitchFamily="18" charset="0"/>
                        </a:rPr>
                        <a:t>12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Deepak </a:t>
                      </a:r>
                      <a:r>
                        <a:rPr lang="en-US" sz="1200" dirty="0" err="1">
                          <a:effectLst/>
                          <a:latin typeface="Calibri" panose="020F0502020204030204" pitchFamily="34" charset="0"/>
                          <a:ea typeface="Calibri" panose="020F0502020204030204" pitchFamily="34" charset="0"/>
                          <a:cs typeface="Mangal" panose="02040503050203030202" pitchFamily="18" charset="0"/>
                        </a:rPr>
                        <a:t>Negi</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smtClean="0">
                          <a:effectLst/>
                          <a:latin typeface="Calibri" panose="020F0502020204030204" pitchFamily="34" charset="0"/>
                          <a:ea typeface="Calibri" panose="020F0502020204030204" pitchFamily="34" charset="0"/>
                          <a:cs typeface="Mangal" panose="02040503050203030202" pitchFamily="18" charset="0"/>
                        </a:rPr>
                        <a:t>School </a:t>
                      </a:r>
                      <a:r>
                        <a:rPr lang="en-US" sz="1200" dirty="0">
                          <a:effectLst/>
                          <a:latin typeface="Calibri" panose="020F0502020204030204" pitchFamily="34" charset="0"/>
                          <a:ea typeface="Calibri" panose="020F0502020204030204" pitchFamily="34" charset="0"/>
                          <a:cs typeface="Mangal" panose="02040503050203030202" pitchFamily="18" charset="0"/>
                        </a:rPr>
                        <a:t>of </a:t>
                      </a:r>
                      <a:r>
                        <a:rPr lang="en-US" sz="1200" dirty="0" smtClean="0">
                          <a:effectLst/>
                          <a:latin typeface="Calibri" panose="020F0502020204030204" pitchFamily="34" charset="0"/>
                          <a:ea typeface="Calibri" panose="020F0502020204030204" pitchFamily="34" charset="0"/>
                          <a:cs typeface="Mangal" panose="02040503050203030202" pitchFamily="18" charset="0"/>
                        </a:rPr>
                        <a:t>Environmental </a:t>
                      </a:r>
                      <a:r>
                        <a:rPr lang="en-US" sz="1200" dirty="0">
                          <a:effectLst/>
                          <a:latin typeface="Calibri" panose="020F0502020204030204" pitchFamily="34" charset="0"/>
                          <a:ea typeface="Calibri" panose="020F0502020204030204" pitchFamily="34" charset="0"/>
                          <a:cs typeface="Mangal" panose="02040503050203030202" pitchFamily="18" charset="0"/>
                        </a:rPr>
                        <a:t>Science and </a:t>
                      </a:r>
                      <a:r>
                        <a:rPr lang="en-US" sz="1200" dirty="0" smtClean="0">
                          <a:effectLst/>
                          <a:latin typeface="Calibri" panose="020F0502020204030204" pitchFamily="34" charset="0"/>
                          <a:ea typeface="Calibri" panose="020F0502020204030204" pitchFamily="34" charset="0"/>
                          <a:cs typeface="Mangal" panose="02040503050203030202" pitchFamily="18" charset="0"/>
                        </a:rPr>
                        <a:t>Management</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Mangal" panose="02040503050203030202" pitchFamily="18" charset="0"/>
                        </a:rPr>
                        <a:t>BBA</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30351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1297</Words>
  <Application>Microsoft Office PowerPoint</Application>
  <PresentationFormat>Widescreen</PresentationFormat>
  <Paragraphs>255</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Mangal</vt:lpstr>
      <vt:lpstr>Office Theme</vt:lpstr>
      <vt:lpstr>             जीवन संरक्षण समूह SAVE LIVES FOUNDATION Bafal, Kathmandu  </vt:lpstr>
      <vt:lpstr>PowerPoint Presentation</vt:lpstr>
      <vt:lpstr>PowerPoint Presentation</vt:lpstr>
      <vt:lpstr>Objectives of SLF</vt:lpstr>
      <vt:lpstr>PowerPoint Presentation</vt:lpstr>
      <vt:lpstr>PowerPoint Presentation</vt:lpstr>
      <vt:lpstr>PowerPoint Presentation</vt:lpstr>
      <vt:lpstr>PowerPoint Presentation</vt:lpstr>
      <vt:lpstr>PowerPoint Presentation</vt:lpstr>
      <vt:lpstr>PowerPoint Presentation</vt:lpstr>
      <vt:lpstr>Assets of Save Lives Foundation</vt:lpstr>
      <vt:lpstr>      Uniform Distribution at Ishwor Basic School</vt:lpstr>
      <vt:lpstr> Computer lab setup at Ishwor Basic School</vt:lpstr>
      <vt:lpstr>   Education material distribution at Shree Ishwor Basic School</vt:lpstr>
      <vt:lpstr>    Smart board setup at Guheshwori Higher Secondary School</vt:lpstr>
      <vt:lpstr>  File rack donation at Buddha School ,Godawari</vt:lpstr>
      <vt:lpstr>                              Open day</vt:lpstr>
      <vt:lpstr>   Educational material distribution at Jagat Sundar Bwonekuthi School</vt:lpstr>
      <vt:lpstr>                  Midday Meal Distribution</vt:lpstr>
      <vt:lpstr>                 Festival fund distribution</vt:lpstr>
      <vt:lpstr>    Math's lab setup at Nepal Adarsha School</vt:lpstr>
      <vt:lpstr>Musical instrument donation to Nepal Adarsa School</vt:lpstr>
      <vt:lpstr>                     ECD setup at Jana Bikash school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user</dc:creator>
  <cp:lastModifiedBy>user</cp:lastModifiedBy>
  <cp:revision>65</cp:revision>
  <dcterms:created xsi:type="dcterms:W3CDTF">2024-11-23T05:16:40Z</dcterms:created>
  <dcterms:modified xsi:type="dcterms:W3CDTF">2024-12-29T14:06:14Z</dcterms:modified>
</cp:coreProperties>
</file>